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4"/>
  </p:notesMasterIdLst>
  <p:sldIdLst>
    <p:sldId id="256" r:id="rId5"/>
    <p:sldId id="262" r:id="rId6"/>
    <p:sldId id="292" r:id="rId7"/>
    <p:sldId id="309" r:id="rId8"/>
    <p:sldId id="296" r:id="rId9"/>
    <p:sldId id="298" r:id="rId10"/>
    <p:sldId id="299" r:id="rId11"/>
    <p:sldId id="297" r:id="rId12"/>
    <p:sldId id="258" r:id="rId13"/>
    <p:sldId id="259" r:id="rId14"/>
    <p:sldId id="260" r:id="rId15"/>
    <p:sldId id="261" r:id="rId16"/>
    <p:sldId id="306" r:id="rId17"/>
    <p:sldId id="263" r:id="rId18"/>
    <p:sldId id="301" r:id="rId19"/>
    <p:sldId id="308" r:id="rId20"/>
    <p:sldId id="257" r:id="rId21"/>
    <p:sldId id="300" r:id="rId22"/>
    <p:sldId id="303" r:id="rId23"/>
    <p:sldId id="302" r:id="rId24"/>
    <p:sldId id="313" r:id="rId25"/>
    <p:sldId id="307" r:id="rId26"/>
    <p:sldId id="314" r:id="rId27"/>
    <p:sldId id="304" r:id="rId28"/>
    <p:sldId id="310" r:id="rId29"/>
    <p:sldId id="312" r:id="rId30"/>
    <p:sldId id="295" r:id="rId31"/>
    <p:sldId id="294" r:id="rId32"/>
    <p:sldId id="289" r:id="rId33"/>
  </p:sldIdLst>
  <p:sldSz cx="18288000" cy="10287000"/>
  <p:notesSz cx="6858000" cy="9144000"/>
  <p:embeddedFontLst>
    <p:embeddedFont>
      <p:font typeface="Advent Pro SemiBold" panose="020B0604020202020204" charset="0"/>
      <p:regular r:id="rId35"/>
      <p:bold r:id="rId36"/>
      <p:italic r:id="rId37"/>
      <p:boldItalic r:id="rId38"/>
    </p:embeddedFont>
    <p:embeddedFont>
      <p:font typeface="Dubai" panose="020B0503030403030204" pitchFamily="34" charset="-78"/>
      <p:regular r:id="rId39"/>
      <p:bold r:id="rId40"/>
    </p:embeddedFont>
    <p:embeddedFont>
      <p:font typeface="Now" panose="020B0604020202020204" charset="0"/>
      <p:regular r:id="rId41"/>
    </p:embeddedFont>
    <p:embeddedFont>
      <p:font typeface="Now Bold" panose="020B0604020202020204" charset="0"/>
      <p:regular r:id="rId42"/>
    </p:embeddedFont>
    <p:embeddedFont>
      <p:font typeface="Roboto Slab Light" pitchFamily="2"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27D"/>
    <a:srgbClr val="4A64B8"/>
    <a:srgbClr val="5C73BF"/>
    <a:srgbClr val="6C81C5"/>
    <a:srgbClr val="E2E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47" d="100"/>
          <a:sy n="47" d="100"/>
        </p:scale>
        <p:origin x="109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C2F60F-2A76-4019-99A8-1491C7FF1F05}"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3D1EF0-0B42-4116-B4B0-A04600E50B47}" type="slidenum">
              <a:rPr lang="en-US" smtClean="0"/>
              <a:t>‹#›</a:t>
            </a:fld>
            <a:endParaRPr lang="en-US"/>
          </a:p>
        </p:txBody>
      </p:sp>
    </p:spTree>
    <p:extLst>
      <p:ext uri="{BB962C8B-B14F-4D97-AF65-F5344CB8AC3E}">
        <p14:creationId xmlns:p14="http://schemas.microsoft.com/office/powerpoint/2010/main" val="414730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3D1EF0-0B42-4116-B4B0-A04600E50B47}" type="slidenum">
              <a:rPr lang="en-US" smtClean="0"/>
              <a:t>3</a:t>
            </a:fld>
            <a:endParaRPr lang="en-US"/>
          </a:p>
        </p:txBody>
      </p:sp>
    </p:spTree>
    <p:extLst>
      <p:ext uri="{BB962C8B-B14F-4D97-AF65-F5344CB8AC3E}">
        <p14:creationId xmlns:p14="http://schemas.microsoft.com/office/powerpoint/2010/main" val="3947122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5.png"/><Relationship Id="rId5" Type="http://schemas.openxmlformats.org/officeDocument/2006/relationships/image" Target="../media/image37.svg"/><Relationship Id="rId10" Type="http://schemas.openxmlformats.org/officeDocument/2006/relationships/image" Target="../media/image4.png"/><Relationship Id="rId4" Type="http://schemas.openxmlformats.org/officeDocument/2006/relationships/image" Target="../media/image36.png"/><Relationship Id="rId9"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amos-heart-disease-risk-prediction-using-dnn.streamlit.app/" TargetMode="External"/><Relationship Id="rId5" Type="http://schemas.openxmlformats.org/officeDocument/2006/relationships/hyperlink" Target="https://graduation-8sgvpblx4fuaznkif6ogur.streamlit.app/" TargetMode="Externa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amos-heart-disease-risk-prediction-using-dnn.streamlit.app/" TargetMode="External"/><Relationship Id="rId5" Type="http://schemas.openxmlformats.org/officeDocument/2006/relationships/hyperlink" Target="https://graduation-8sgvpblx4fuaznkif6ogur.streamlit.app/" TargetMode="Externa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amos-heart-disease-risk-prediction-using-dnn.streamlit.app/" TargetMode="External"/><Relationship Id="rId5" Type="http://schemas.openxmlformats.org/officeDocument/2006/relationships/hyperlink" Target="https://graduation-8sgvpblx4fuaznkif6ogur.streamlit.app/" TargetMode="Externa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kaggle.com/datasets/mahatiratusher/heart-disease-risk-prediction-datase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85740"/>
            <a:ext cx="18288000" cy="5236410"/>
            <a:chOff x="0" y="0"/>
            <a:chExt cx="6186311" cy="1771329"/>
          </a:xfrm>
        </p:grpSpPr>
        <p:sp>
          <p:nvSpPr>
            <p:cNvPr id="3" name="Freeform 3"/>
            <p:cNvSpPr/>
            <p:nvPr/>
          </p:nvSpPr>
          <p:spPr>
            <a:xfrm>
              <a:off x="0" y="0"/>
              <a:ext cx="6186311" cy="1771329"/>
            </a:xfrm>
            <a:custGeom>
              <a:avLst/>
              <a:gdLst/>
              <a:ahLst/>
              <a:cxnLst/>
              <a:rect l="l" t="t" r="r" b="b"/>
              <a:pathLst>
                <a:path w="6186311" h="1771329">
                  <a:moveTo>
                    <a:pt x="6061851" y="1771329"/>
                  </a:moveTo>
                  <a:lnTo>
                    <a:pt x="124460" y="1771329"/>
                  </a:lnTo>
                  <a:cubicBezTo>
                    <a:pt x="55880" y="1771329"/>
                    <a:pt x="0" y="1715449"/>
                    <a:pt x="0" y="1646869"/>
                  </a:cubicBezTo>
                  <a:lnTo>
                    <a:pt x="0" y="124460"/>
                  </a:lnTo>
                  <a:cubicBezTo>
                    <a:pt x="0" y="55880"/>
                    <a:pt x="55880" y="0"/>
                    <a:pt x="124460" y="0"/>
                  </a:cubicBezTo>
                  <a:lnTo>
                    <a:pt x="6061851" y="0"/>
                  </a:lnTo>
                  <a:cubicBezTo>
                    <a:pt x="6130431" y="0"/>
                    <a:pt x="6186311" y="55880"/>
                    <a:pt x="6186311" y="124460"/>
                  </a:cubicBezTo>
                  <a:lnTo>
                    <a:pt x="6186311" y="1646869"/>
                  </a:lnTo>
                  <a:cubicBezTo>
                    <a:pt x="6186311" y="1715449"/>
                    <a:pt x="6130431" y="1771329"/>
                    <a:pt x="6061851" y="1771329"/>
                  </a:cubicBezTo>
                  <a:close/>
                </a:path>
              </a:pathLst>
            </a:custGeom>
            <a:solidFill>
              <a:srgbClr val="4A64B8"/>
            </a:solidFill>
          </p:spPr>
          <p:txBody>
            <a:bodyPr/>
            <a:lstStyle/>
            <a:p>
              <a:endParaRPr lang="en-US" dirty="0"/>
            </a:p>
          </p:txBody>
        </p:sp>
      </p:grpSp>
      <p:grpSp>
        <p:nvGrpSpPr>
          <p:cNvPr id="4" name="Group 4"/>
          <p:cNvGrpSpPr/>
          <p:nvPr/>
        </p:nvGrpSpPr>
        <p:grpSpPr>
          <a:xfrm>
            <a:off x="1665945" y="2522096"/>
            <a:ext cx="15147865" cy="5657850"/>
            <a:chOff x="0" y="0"/>
            <a:chExt cx="5124092" cy="1913890"/>
          </a:xfrm>
        </p:grpSpPr>
        <p:sp>
          <p:nvSpPr>
            <p:cNvPr id="5" name="Freeform 5"/>
            <p:cNvSpPr/>
            <p:nvPr/>
          </p:nvSpPr>
          <p:spPr>
            <a:xfrm>
              <a:off x="0" y="0"/>
              <a:ext cx="5124093" cy="1913890"/>
            </a:xfrm>
            <a:custGeom>
              <a:avLst/>
              <a:gdLst/>
              <a:ahLst/>
              <a:cxnLst/>
              <a:rect l="l" t="t" r="r" b="b"/>
              <a:pathLst>
                <a:path w="5124093" h="1913890">
                  <a:moveTo>
                    <a:pt x="4999632" y="1913890"/>
                  </a:moveTo>
                  <a:lnTo>
                    <a:pt x="124460" y="1913890"/>
                  </a:lnTo>
                  <a:cubicBezTo>
                    <a:pt x="55880" y="1913890"/>
                    <a:pt x="0" y="1858010"/>
                    <a:pt x="0" y="1789430"/>
                  </a:cubicBezTo>
                  <a:lnTo>
                    <a:pt x="0" y="124460"/>
                  </a:lnTo>
                  <a:cubicBezTo>
                    <a:pt x="0" y="55880"/>
                    <a:pt x="55880" y="0"/>
                    <a:pt x="124460" y="0"/>
                  </a:cubicBezTo>
                  <a:lnTo>
                    <a:pt x="4999633" y="0"/>
                  </a:lnTo>
                  <a:cubicBezTo>
                    <a:pt x="5068213" y="0"/>
                    <a:pt x="5124093" y="55880"/>
                    <a:pt x="5124093" y="124460"/>
                  </a:cubicBezTo>
                  <a:lnTo>
                    <a:pt x="5124093" y="1789430"/>
                  </a:lnTo>
                  <a:cubicBezTo>
                    <a:pt x="5124093" y="1858010"/>
                    <a:pt x="5068213" y="1913890"/>
                    <a:pt x="4999633" y="1913890"/>
                  </a:cubicBezTo>
                  <a:close/>
                </a:path>
              </a:pathLst>
            </a:custGeom>
            <a:solidFill>
              <a:srgbClr val="09427D"/>
            </a:solidFill>
          </p:spPr>
          <p:txBody>
            <a:bodyPr/>
            <a:lstStyle/>
            <a:p>
              <a:endParaRPr lang="en-US"/>
            </a:p>
          </p:txBody>
        </p:sp>
      </p:grpSp>
      <p:grpSp>
        <p:nvGrpSpPr>
          <p:cNvPr id="6" name="Group 6"/>
          <p:cNvGrpSpPr/>
          <p:nvPr/>
        </p:nvGrpSpPr>
        <p:grpSpPr>
          <a:xfrm>
            <a:off x="9007073" y="4535501"/>
            <a:ext cx="7288890" cy="3644445"/>
            <a:chOff x="0" y="0"/>
            <a:chExt cx="9718520" cy="4859260"/>
          </a:xfrm>
        </p:grpSpPr>
        <p:sp>
          <p:nvSpPr>
            <p:cNvPr id="7" name="Freeform 7"/>
            <p:cNvSpPr/>
            <p:nvPr/>
          </p:nvSpPr>
          <p:spPr>
            <a:xfrm rot="-10800000">
              <a:off x="0" y="0"/>
              <a:ext cx="9718520" cy="4859260"/>
            </a:xfrm>
            <a:custGeom>
              <a:avLst/>
              <a:gdLst/>
              <a:ahLst/>
              <a:cxnLst/>
              <a:rect l="l" t="t" r="r" b="b"/>
              <a:pathLst>
                <a:path w="9718520" h="4859260">
                  <a:moveTo>
                    <a:pt x="0" y="0"/>
                  </a:moveTo>
                  <a:lnTo>
                    <a:pt x="9718520" y="0"/>
                  </a:lnTo>
                  <a:lnTo>
                    <a:pt x="9718520" y="4859260"/>
                  </a:lnTo>
                  <a:lnTo>
                    <a:pt x="0" y="4859260"/>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rot="-10800000">
              <a:off x="1014319" y="1014319"/>
              <a:ext cx="7689883" cy="3844941"/>
            </a:xfrm>
            <a:custGeom>
              <a:avLst/>
              <a:gdLst/>
              <a:ahLst/>
              <a:cxnLst/>
              <a:rect l="l" t="t" r="r" b="b"/>
              <a:pathLst>
                <a:path w="7689883" h="3844941">
                  <a:moveTo>
                    <a:pt x="0" y="0"/>
                  </a:moveTo>
                  <a:lnTo>
                    <a:pt x="7689883" y="0"/>
                  </a:lnTo>
                  <a:lnTo>
                    <a:pt x="7689883" y="3844941"/>
                  </a:lnTo>
                  <a:lnTo>
                    <a:pt x="0" y="384494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0" name="TextBox 10"/>
          <p:cNvSpPr txBox="1"/>
          <p:nvPr/>
        </p:nvSpPr>
        <p:spPr>
          <a:xfrm>
            <a:off x="1788136" y="3506853"/>
            <a:ext cx="7599306" cy="4107535"/>
          </a:xfrm>
          <a:prstGeom prst="rect">
            <a:avLst/>
          </a:prstGeom>
        </p:spPr>
        <p:txBody>
          <a:bodyPr lIns="0" tIns="0" rIns="0" bIns="0" rtlCol="0" anchor="t">
            <a:spAutoFit/>
          </a:bodyPr>
          <a:lstStyle/>
          <a:p>
            <a:pPr algn="ctr">
              <a:lnSpc>
                <a:spcPts val="10559"/>
              </a:lnSpc>
            </a:pPr>
            <a:r>
              <a:rPr lang="en-US" sz="9599" b="1" dirty="0">
                <a:solidFill>
                  <a:srgbClr val="FFFFFF"/>
                </a:solidFill>
                <a:latin typeface="Now Bold"/>
                <a:ea typeface="Now Bold"/>
                <a:cs typeface="Now Bold"/>
                <a:sym typeface="Now Bold"/>
              </a:rPr>
              <a:t>Heart Disease Risk</a:t>
            </a:r>
          </a:p>
          <a:p>
            <a:pPr algn="ctr">
              <a:lnSpc>
                <a:spcPts val="10559"/>
              </a:lnSpc>
            </a:pPr>
            <a:r>
              <a:rPr lang="en-US" sz="9599" b="1" dirty="0">
                <a:solidFill>
                  <a:srgbClr val="FFFFFF"/>
                </a:solidFill>
                <a:latin typeface="Now Bold"/>
                <a:ea typeface="Now Bold"/>
                <a:cs typeface="Now Bold"/>
                <a:sym typeface="Now Bold"/>
              </a:rPr>
              <a:t>Prediction</a:t>
            </a:r>
            <a:endParaRPr lang="en-US" sz="9600" b="1" dirty="0">
              <a:solidFill>
                <a:srgbClr val="FFFFFF"/>
              </a:solidFill>
              <a:latin typeface="Now Bold"/>
              <a:ea typeface="Now Bold"/>
              <a:cs typeface="Now Bold"/>
              <a:sym typeface="Now Bold"/>
            </a:endParaRPr>
          </a:p>
        </p:txBody>
      </p:sp>
      <p:grpSp>
        <p:nvGrpSpPr>
          <p:cNvPr id="20" name="Group 19">
            <a:extLst>
              <a:ext uri="{FF2B5EF4-FFF2-40B4-BE49-F238E27FC236}">
                <a16:creationId xmlns:a16="http://schemas.microsoft.com/office/drawing/2014/main" id="{8EC34703-F452-9AA8-AC20-71BFC8F5B881}"/>
              </a:ext>
            </a:extLst>
          </p:cNvPr>
          <p:cNvGrpSpPr/>
          <p:nvPr/>
        </p:nvGrpSpPr>
        <p:grpSpPr>
          <a:xfrm>
            <a:off x="452244" y="9691013"/>
            <a:ext cx="17575269" cy="557887"/>
            <a:chOff x="381000" y="11136589"/>
            <a:chExt cx="17575269" cy="557887"/>
          </a:xfrm>
        </p:grpSpPr>
        <p:sp>
          <p:nvSpPr>
            <p:cNvPr id="11" name="TextBox 11"/>
            <p:cNvSpPr txBox="1"/>
            <p:nvPr/>
          </p:nvSpPr>
          <p:spPr>
            <a:xfrm>
              <a:off x="381000" y="11136589"/>
              <a:ext cx="4953000" cy="419346"/>
            </a:xfrm>
            <a:prstGeom prst="rect">
              <a:avLst/>
            </a:prstGeom>
          </p:spPr>
          <p:txBody>
            <a:bodyPr wrap="square" lIns="0" tIns="0" rIns="0" bIns="0" rtlCol="0" anchor="t">
              <a:spAutoFit/>
            </a:bodyPr>
            <a:lstStyle/>
            <a:p>
              <a:pPr algn="l">
                <a:lnSpc>
                  <a:spcPts val="3359"/>
                </a:lnSpc>
                <a:spcBef>
                  <a:spcPct val="0"/>
                </a:spcBef>
              </a:pPr>
              <a:r>
                <a:rPr lang="en-US" sz="2400" b="1" dirty="0">
                  <a:solidFill>
                    <a:srgbClr val="FFFFFF"/>
                  </a:solidFill>
                  <a:latin typeface="Now Bold"/>
                  <a:ea typeface="Now Bold"/>
                  <a:cs typeface="Now Bold"/>
                  <a:sym typeface="Now Bold"/>
                </a:rPr>
                <a:t>ONL2_AIS4_S2 || Data Scientist</a:t>
              </a:r>
            </a:p>
          </p:txBody>
        </p:sp>
        <p:sp>
          <p:nvSpPr>
            <p:cNvPr id="14" name="TextBox 11">
              <a:extLst>
                <a:ext uri="{FF2B5EF4-FFF2-40B4-BE49-F238E27FC236}">
                  <a16:creationId xmlns:a16="http://schemas.microsoft.com/office/drawing/2014/main" id="{37396345-3CAE-332D-114A-4C5E41B86B44}"/>
                </a:ext>
              </a:extLst>
            </p:cNvPr>
            <p:cNvSpPr txBox="1"/>
            <p:nvPr/>
          </p:nvSpPr>
          <p:spPr>
            <a:xfrm>
              <a:off x="8359372" y="11275130"/>
              <a:ext cx="1295400" cy="419346"/>
            </a:xfrm>
            <a:prstGeom prst="rect">
              <a:avLst/>
            </a:prstGeom>
          </p:spPr>
          <p:txBody>
            <a:bodyPr wrap="square" lIns="0" tIns="0" rIns="0" bIns="0" rtlCol="0" anchor="t">
              <a:spAutoFit/>
            </a:bodyPr>
            <a:lstStyle/>
            <a:p>
              <a:pPr algn="l">
                <a:lnSpc>
                  <a:spcPts val="3359"/>
                </a:lnSpc>
                <a:spcBef>
                  <a:spcPct val="0"/>
                </a:spcBef>
              </a:pPr>
              <a:r>
                <a:rPr lang="en-US" sz="2400" b="1" dirty="0">
                  <a:solidFill>
                    <a:srgbClr val="FFFFFF"/>
                  </a:solidFill>
                  <a:latin typeface="Now Bold"/>
                  <a:ea typeface="Now Bold"/>
                  <a:cs typeface="Now Bold"/>
                  <a:sym typeface="Now Bold"/>
                </a:rPr>
                <a:t>Team 8</a:t>
              </a:r>
            </a:p>
          </p:txBody>
        </p:sp>
        <p:sp>
          <p:nvSpPr>
            <p:cNvPr id="15" name="TextBox 11">
              <a:extLst>
                <a:ext uri="{FF2B5EF4-FFF2-40B4-BE49-F238E27FC236}">
                  <a16:creationId xmlns:a16="http://schemas.microsoft.com/office/drawing/2014/main" id="{0FF07ED8-B17C-FE72-1BC8-ED73B5B7DCFF}"/>
                </a:ext>
              </a:extLst>
            </p:cNvPr>
            <p:cNvSpPr txBox="1"/>
            <p:nvPr/>
          </p:nvSpPr>
          <p:spPr>
            <a:xfrm>
              <a:off x="12039600" y="11136589"/>
              <a:ext cx="5916669" cy="419346"/>
            </a:xfrm>
            <a:prstGeom prst="rect">
              <a:avLst/>
            </a:prstGeom>
          </p:spPr>
          <p:txBody>
            <a:bodyPr wrap="square" lIns="0" tIns="0" rIns="0" bIns="0" rtlCol="0" anchor="t">
              <a:spAutoFit/>
            </a:bodyPr>
            <a:lstStyle/>
            <a:p>
              <a:pPr algn="l">
                <a:lnSpc>
                  <a:spcPts val="3359"/>
                </a:lnSpc>
                <a:spcBef>
                  <a:spcPct val="0"/>
                </a:spcBef>
              </a:pPr>
              <a:r>
                <a:rPr lang="en-US" sz="2400" b="1" dirty="0">
                  <a:solidFill>
                    <a:srgbClr val="FFFFFF"/>
                  </a:solidFill>
                  <a:latin typeface="Now Bold"/>
                  <a:ea typeface="Now Bold"/>
                  <a:cs typeface="Now Bold"/>
                  <a:sym typeface="Now Bold"/>
                </a:rPr>
                <a:t>Supervision Eng / Mahmoud Khorshid</a:t>
              </a:r>
            </a:p>
          </p:txBody>
        </p:sp>
      </p:grpSp>
      <p:pic>
        <p:nvPicPr>
          <p:cNvPr id="19" name="Picture 18" descr="A person looking at a heart&#10;&#10;AI-generated content may be incorrect.">
            <a:extLst>
              <a:ext uri="{FF2B5EF4-FFF2-40B4-BE49-F238E27FC236}">
                <a16:creationId xmlns:a16="http://schemas.microsoft.com/office/drawing/2014/main" id="{2057B731-BA7E-246F-7C4F-A7BBEFB14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1115" y="1304955"/>
            <a:ext cx="6693067" cy="6693067"/>
          </a:xfrm>
          <a:prstGeom prst="rect">
            <a:avLst/>
          </a:prstGeom>
        </p:spPr>
      </p:pic>
      <p:pic>
        <p:nvPicPr>
          <p:cNvPr id="22" name="Picture 21" descr="A black background with white text&#10;&#10;AI-generated content may be incorrect.">
            <a:extLst>
              <a:ext uri="{FF2B5EF4-FFF2-40B4-BE49-F238E27FC236}">
                <a16:creationId xmlns:a16="http://schemas.microsoft.com/office/drawing/2014/main" id="{C90F25FB-D3A5-1BC6-EE6B-D9D59ECA0D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24" name="Picture 23" descr="A logo of a globe with a graduation cap&#10;&#10;AI-generated content may be incorrect.">
            <a:extLst>
              <a:ext uri="{FF2B5EF4-FFF2-40B4-BE49-F238E27FC236}">
                <a16:creationId xmlns:a16="http://schemas.microsoft.com/office/drawing/2014/main" id="{C5D46DE2-18B8-8C22-3F50-7957A0CD02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9" y="-85525"/>
            <a:ext cx="1651416" cy="1644076"/>
          </a:xfrm>
          <a:prstGeom prst="rect">
            <a:avLst/>
          </a:prstGeom>
        </p:spPr>
      </p:pic>
      <p:sp>
        <p:nvSpPr>
          <p:cNvPr id="9" name="TextBox 11">
            <a:extLst>
              <a:ext uri="{FF2B5EF4-FFF2-40B4-BE49-F238E27FC236}">
                <a16:creationId xmlns:a16="http://schemas.microsoft.com/office/drawing/2014/main" id="{B402DD00-78E6-8847-FB63-89B9564C86EC}"/>
              </a:ext>
            </a:extLst>
          </p:cNvPr>
          <p:cNvSpPr txBox="1"/>
          <p:nvPr/>
        </p:nvSpPr>
        <p:spPr>
          <a:xfrm>
            <a:off x="6545040" y="8521339"/>
            <a:ext cx="4924063" cy="419346"/>
          </a:xfrm>
          <a:prstGeom prst="rect">
            <a:avLst/>
          </a:prstGeom>
        </p:spPr>
        <p:txBody>
          <a:bodyPr wrap="square" lIns="0" tIns="0" rIns="0" bIns="0" rtlCol="0" anchor="t">
            <a:spAutoFit/>
          </a:bodyPr>
          <a:lstStyle/>
          <a:p>
            <a:pPr algn="l">
              <a:lnSpc>
                <a:spcPts val="3359"/>
              </a:lnSpc>
              <a:spcBef>
                <a:spcPct val="0"/>
              </a:spcBef>
            </a:pPr>
            <a:r>
              <a:rPr lang="en-US" sz="2400" b="1" dirty="0">
                <a:solidFill>
                  <a:srgbClr val="FFFFFF"/>
                </a:solidFill>
                <a:latin typeface="Now Bold"/>
                <a:ea typeface="Now Bold"/>
                <a:cs typeface="Now Bold"/>
                <a:sym typeface="Now Bold"/>
              </a:rPr>
              <a:t>Healthcare Predictive Analytics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2" name="Freeform 2"/>
          <p:cNvSpPr/>
          <p:nvPr/>
        </p:nvSpPr>
        <p:spPr>
          <a:xfrm>
            <a:off x="12288067" y="5039785"/>
            <a:ext cx="5999933" cy="5247215"/>
          </a:xfrm>
          <a:custGeom>
            <a:avLst/>
            <a:gdLst/>
            <a:ahLst/>
            <a:cxnLst/>
            <a:rect l="l" t="t" r="r" b="b"/>
            <a:pathLst>
              <a:path w="5999933" h="5247215">
                <a:moveTo>
                  <a:pt x="0" y="0"/>
                </a:moveTo>
                <a:lnTo>
                  <a:pt x="5999933" y="0"/>
                </a:lnTo>
                <a:lnTo>
                  <a:pt x="5999933" y="5247215"/>
                </a:lnTo>
                <a:lnTo>
                  <a:pt x="0" y="5247215"/>
                </a:lnTo>
                <a:lnTo>
                  <a:pt x="0" y="0"/>
                </a:lnTo>
                <a:close/>
              </a:path>
            </a:pathLst>
          </a:custGeom>
          <a:blipFill>
            <a:blip r:embed="rId2">
              <a:extLst>
                <a:ext uri="{96DAC541-7B7A-43D3-8B79-37D633B846F1}">
                  <asvg:svgBlip xmlns:asvg="http://schemas.microsoft.com/office/drawing/2016/SVG/main" r:embed="rId3"/>
                </a:ext>
              </a:extLst>
            </a:blip>
            <a:stretch>
              <a:fillRect t="-86" b="-86"/>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588264" y="514642"/>
            <a:ext cx="11231390" cy="1406779"/>
            <a:chOff x="0" y="0"/>
            <a:chExt cx="14975186" cy="1875705"/>
          </a:xfrm>
        </p:grpSpPr>
        <p:sp>
          <p:nvSpPr>
            <p:cNvPr id="4" name="Freeform 4"/>
            <p:cNvSpPr/>
            <p:nvPr/>
          </p:nvSpPr>
          <p:spPr>
            <a:xfrm>
              <a:off x="0" y="0"/>
              <a:ext cx="14975187" cy="1875705"/>
            </a:xfrm>
            <a:custGeom>
              <a:avLst/>
              <a:gdLst/>
              <a:ahLst/>
              <a:cxnLst/>
              <a:rect l="l" t="t" r="r" b="b"/>
              <a:pathLst>
                <a:path w="14975187" h="1875705">
                  <a:moveTo>
                    <a:pt x="0" y="0"/>
                  </a:moveTo>
                  <a:lnTo>
                    <a:pt x="14975187" y="0"/>
                  </a:lnTo>
                  <a:lnTo>
                    <a:pt x="14975187" y="1875705"/>
                  </a:lnTo>
                  <a:lnTo>
                    <a:pt x="0" y="1875705"/>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0"/>
              <a:ext cx="14975186" cy="1875705"/>
            </a:xfrm>
            <a:prstGeom prst="rect">
              <a:avLst/>
            </a:prstGeom>
          </p:spPr>
          <p:txBody>
            <a:bodyPr lIns="0" tIns="0" rIns="0" bIns="0" rtlCol="0" anchor="t"/>
            <a:lstStyle/>
            <a:p>
              <a:pPr marL="0" marR="0" lvl="0" indent="0" algn="l" defTabSz="914400" rtl="0" eaLnBrk="1" fontAlgn="auto" latinLnBrk="0" hangingPunct="1">
                <a:lnSpc>
                  <a:spcPts val="76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5045116" y="3666625"/>
            <a:ext cx="550881" cy="561489"/>
          </a:xfrm>
          <a:custGeom>
            <a:avLst/>
            <a:gdLst/>
            <a:ahLst/>
            <a:cxnLst/>
            <a:rect l="l" t="t" r="r" b="b"/>
            <a:pathLst>
              <a:path w="550881" h="561489">
                <a:moveTo>
                  <a:pt x="0" y="0"/>
                </a:moveTo>
                <a:lnTo>
                  <a:pt x="550881" y="0"/>
                </a:lnTo>
                <a:lnTo>
                  <a:pt x="550881" y="561489"/>
                </a:lnTo>
                <a:lnTo>
                  <a:pt x="0" y="561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3178824" y="5314294"/>
            <a:ext cx="550881" cy="561489"/>
          </a:xfrm>
          <a:custGeom>
            <a:avLst/>
            <a:gdLst/>
            <a:ahLst/>
            <a:cxnLst/>
            <a:rect l="l" t="t" r="r" b="b"/>
            <a:pathLst>
              <a:path w="550881" h="561489">
                <a:moveTo>
                  <a:pt x="0" y="0"/>
                </a:moveTo>
                <a:lnTo>
                  <a:pt x="550881" y="0"/>
                </a:lnTo>
                <a:lnTo>
                  <a:pt x="550881" y="561489"/>
                </a:lnTo>
                <a:lnTo>
                  <a:pt x="0" y="561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1028700" y="6881017"/>
            <a:ext cx="550881" cy="561489"/>
          </a:xfrm>
          <a:custGeom>
            <a:avLst/>
            <a:gdLst/>
            <a:ahLst/>
            <a:cxnLst/>
            <a:rect l="l" t="t" r="r" b="b"/>
            <a:pathLst>
              <a:path w="550881" h="561489">
                <a:moveTo>
                  <a:pt x="0" y="0"/>
                </a:moveTo>
                <a:lnTo>
                  <a:pt x="550881" y="0"/>
                </a:lnTo>
                <a:lnTo>
                  <a:pt x="550881" y="561489"/>
                </a:lnTo>
                <a:lnTo>
                  <a:pt x="0" y="561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TextBox 9"/>
          <p:cNvSpPr txBox="1"/>
          <p:nvPr/>
        </p:nvSpPr>
        <p:spPr>
          <a:xfrm>
            <a:off x="381000" y="1687077"/>
            <a:ext cx="10058400" cy="852349"/>
          </a:xfrm>
          <a:prstGeom prst="rect">
            <a:avLst/>
          </a:prstGeom>
        </p:spPr>
        <p:txBody>
          <a:bodyPr wrap="square" lIns="0" tIns="0" rIns="0" bIns="0" rtlCol="0" anchor="t">
            <a:spAutoFit/>
          </a:bodyPr>
          <a:lstStyle/>
          <a:p>
            <a:pPr marL="0" marR="0" lvl="0" indent="0" algn="ctr" defTabSz="914400" rtl="0" eaLnBrk="1" fontAlgn="auto" latinLnBrk="0" hangingPunct="1">
              <a:lnSpc>
                <a:spcPts val="6868"/>
              </a:lnSpc>
              <a:spcBef>
                <a:spcPct val="0"/>
              </a:spcBef>
              <a:spcAft>
                <a:spcPts val="0"/>
              </a:spcAft>
              <a:buClrTx/>
              <a:buSzTx/>
              <a:buFontTx/>
              <a:buNone/>
              <a:tabLst/>
              <a:defRPr/>
            </a:pPr>
            <a:r>
              <a:rPr kumimoji="0" lang="en-US" sz="4905" b="1" i="0" u="none" strike="noStrike" kern="1200" cap="none" spc="0" normalizeH="0" baseline="0" noProof="0" dirty="0">
                <a:ln>
                  <a:noFill/>
                </a:ln>
                <a:solidFill>
                  <a:srgbClr val="28407E"/>
                </a:solidFill>
                <a:effectLst/>
                <a:uLnTx/>
                <a:uFillTx/>
                <a:latin typeface="Now Bold"/>
                <a:ea typeface="Now Bold"/>
                <a:cs typeface="Now Bold"/>
                <a:sym typeface="Now Bold"/>
              </a:rPr>
              <a:t>Binary Feature Distribution</a:t>
            </a:r>
          </a:p>
        </p:txBody>
      </p:sp>
      <p:sp>
        <p:nvSpPr>
          <p:cNvPr id="10" name="TextBox 10"/>
          <p:cNvSpPr txBox="1"/>
          <p:nvPr/>
        </p:nvSpPr>
        <p:spPr>
          <a:xfrm>
            <a:off x="5819883" y="3687221"/>
            <a:ext cx="8655066" cy="463147"/>
          </a:xfrm>
          <a:prstGeom prst="rect">
            <a:avLst/>
          </a:prstGeom>
        </p:spPr>
        <p:txBody>
          <a:bodyPr lIns="0" tIns="0" rIns="0" bIns="0" rtlCol="0" anchor="t">
            <a:spAutoFit/>
          </a:bodyPr>
          <a:lstStyle/>
          <a:p>
            <a:pPr marL="0" marR="0" lvl="0" indent="0" algn="ctr" defTabSz="914400" rtl="0" eaLnBrk="1" fontAlgn="auto" latinLnBrk="0" hangingPunct="1">
              <a:lnSpc>
                <a:spcPts val="3808"/>
              </a:lnSpc>
              <a:spcBef>
                <a:spcPct val="0"/>
              </a:spcBef>
              <a:spcAft>
                <a:spcPts val="0"/>
              </a:spcAft>
              <a:buClrTx/>
              <a:buSzTx/>
              <a:buFontTx/>
              <a:buNone/>
              <a:tabLst/>
              <a:defRPr/>
            </a:pPr>
            <a:r>
              <a:rPr kumimoji="0" lang="en-US" sz="2719" b="1" i="0" u="none" strike="noStrike" kern="1200" cap="none" spc="0" normalizeH="0" baseline="0" noProof="0">
                <a:ln>
                  <a:noFill/>
                </a:ln>
                <a:solidFill>
                  <a:srgbClr val="28407E"/>
                </a:solidFill>
                <a:effectLst/>
                <a:uLnTx/>
                <a:uFillTx/>
                <a:latin typeface="Now Bold"/>
                <a:ea typeface="Now Bold"/>
                <a:cs typeface="Now Bold"/>
                <a:sym typeface="Now Bold"/>
              </a:rPr>
              <a:t>Calculated count of 0s and 1s in binary variables.</a:t>
            </a:r>
          </a:p>
        </p:txBody>
      </p:sp>
      <p:sp>
        <p:nvSpPr>
          <p:cNvPr id="11" name="TextBox 11"/>
          <p:cNvSpPr txBox="1"/>
          <p:nvPr/>
        </p:nvSpPr>
        <p:spPr>
          <a:xfrm>
            <a:off x="3949286" y="5374727"/>
            <a:ext cx="7002208" cy="463147"/>
          </a:xfrm>
          <a:prstGeom prst="rect">
            <a:avLst/>
          </a:prstGeom>
        </p:spPr>
        <p:txBody>
          <a:bodyPr lIns="0" tIns="0" rIns="0" bIns="0" rtlCol="0" anchor="t">
            <a:spAutoFit/>
          </a:bodyPr>
          <a:lstStyle/>
          <a:p>
            <a:pPr marL="0" marR="0" lvl="0" indent="0" algn="ctr" defTabSz="914400" rtl="0" eaLnBrk="1" fontAlgn="auto" latinLnBrk="0" hangingPunct="1">
              <a:lnSpc>
                <a:spcPts val="3808"/>
              </a:lnSpc>
              <a:spcBef>
                <a:spcPct val="0"/>
              </a:spcBef>
              <a:spcAft>
                <a:spcPts val="0"/>
              </a:spcAft>
              <a:buClrTx/>
              <a:buSzTx/>
              <a:buFontTx/>
              <a:buNone/>
              <a:tabLst/>
              <a:defRPr/>
            </a:pPr>
            <a:r>
              <a:rPr kumimoji="0" lang="en-US" sz="2719" b="1" i="0" u="none" strike="noStrike" kern="1200" cap="none" spc="0" normalizeH="0" baseline="0" noProof="0">
                <a:ln>
                  <a:noFill/>
                </a:ln>
                <a:solidFill>
                  <a:srgbClr val="28407E"/>
                </a:solidFill>
                <a:effectLst/>
                <a:uLnTx/>
                <a:uFillTx/>
                <a:latin typeface="Now Bold"/>
                <a:ea typeface="Now Bold"/>
                <a:cs typeface="Now Bold"/>
                <a:sym typeface="Now Bold"/>
              </a:rPr>
              <a:t>Computed percentage of 1s per feature.</a:t>
            </a:r>
          </a:p>
        </p:txBody>
      </p:sp>
      <p:sp>
        <p:nvSpPr>
          <p:cNvPr id="12" name="TextBox 12"/>
          <p:cNvSpPr txBox="1"/>
          <p:nvPr/>
        </p:nvSpPr>
        <p:spPr>
          <a:xfrm>
            <a:off x="1817418" y="6904813"/>
            <a:ext cx="8320817" cy="463147"/>
          </a:xfrm>
          <a:prstGeom prst="rect">
            <a:avLst/>
          </a:prstGeom>
        </p:spPr>
        <p:txBody>
          <a:bodyPr lIns="0" tIns="0" rIns="0" bIns="0" rtlCol="0" anchor="t">
            <a:spAutoFit/>
          </a:bodyPr>
          <a:lstStyle/>
          <a:p>
            <a:pPr marL="0" marR="0" lvl="0" indent="0" algn="ctr" defTabSz="914400" rtl="0" eaLnBrk="1" fontAlgn="auto" latinLnBrk="0" hangingPunct="1">
              <a:lnSpc>
                <a:spcPts val="3808"/>
              </a:lnSpc>
              <a:spcBef>
                <a:spcPct val="0"/>
              </a:spcBef>
              <a:spcAft>
                <a:spcPts val="0"/>
              </a:spcAft>
              <a:buClrTx/>
              <a:buSzTx/>
              <a:buFontTx/>
              <a:buNone/>
              <a:tabLst/>
              <a:defRPr/>
            </a:pPr>
            <a:r>
              <a:rPr kumimoji="0" lang="en-US" sz="2719" b="1" i="0" u="none" strike="noStrike" kern="1200" cap="none" spc="0" normalizeH="0" baseline="0" noProof="0">
                <a:ln>
                  <a:noFill/>
                </a:ln>
                <a:solidFill>
                  <a:srgbClr val="28407E"/>
                </a:solidFill>
                <a:effectLst/>
                <a:uLnTx/>
                <a:uFillTx/>
                <a:latin typeface="Now Bold"/>
                <a:ea typeface="Now Bold"/>
                <a:cs typeface="Now Bold"/>
                <a:sym typeface="Now Bold"/>
              </a:rPr>
              <a:t>Identified which risk factors  are most common.</a:t>
            </a:r>
          </a:p>
        </p:txBody>
      </p:sp>
      <p:pic>
        <p:nvPicPr>
          <p:cNvPr id="13" name="Picture 12" descr="A black background with white text&#10;&#10;AI-generated content may be incorrect.">
            <a:extLst>
              <a:ext uri="{FF2B5EF4-FFF2-40B4-BE49-F238E27FC236}">
                <a16:creationId xmlns:a16="http://schemas.microsoft.com/office/drawing/2014/main" id="{E1F48CA1-A21C-4596-08B8-6D9D9B56C99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14" name="Picture 13" descr="A logo of a globe with a graduation cap&#10;&#10;AI-generated content may be incorrect.">
            <a:extLst>
              <a:ext uri="{FF2B5EF4-FFF2-40B4-BE49-F238E27FC236}">
                <a16:creationId xmlns:a16="http://schemas.microsoft.com/office/drawing/2014/main" id="{E8BF0A28-DDCC-3973-10AB-C552388D41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651416" cy="16440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204" y="2144593"/>
            <a:ext cx="8142407" cy="8142407"/>
          </a:xfrm>
          <a:custGeom>
            <a:avLst/>
            <a:gdLst/>
            <a:ahLst/>
            <a:cxnLst/>
            <a:rect l="l" t="t" r="r" b="b"/>
            <a:pathLst>
              <a:path w="8142407" h="8142407">
                <a:moveTo>
                  <a:pt x="0" y="0"/>
                </a:moveTo>
                <a:lnTo>
                  <a:pt x="8142407" y="0"/>
                </a:lnTo>
                <a:lnTo>
                  <a:pt x="8142407" y="8142407"/>
                </a:lnTo>
                <a:lnTo>
                  <a:pt x="0" y="81424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4560526" y="2144593"/>
            <a:ext cx="8142407" cy="8142407"/>
          </a:xfrm>
          <a:custGeom>
            <a:avLst/>
            <a:gdLst/>
            <a:ahLst/>
            <a:cxnLst/>
            <a:rect l="l" t="t" r="r" b="b"/>
            <a:pathLst>
              <a:path w="8142407" h="8142407">
                <a:moveTo>
                  <a:pt x="0" y="0"/>
                </a:moveTo>
                <a:lnTo>
                  <a:pt x="8142407" y="0"/>
                </a:lnTo>
                <a:lnTo>
                  <a:pt x="8142407" y="8142407"/>
                </a:lnTo>
                <a:lnTo>
                  <a:pt x="0" y="81424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0" y="5650040"/>
            <a:ext cx="18288000" cy="4959429"/>
            <a:chOff x="0" y="0"/>
            <a:chExt cx="24384000" cy="6612572"/>
          </a:xfrm>
        </p:grpSpPr>
        <p:sp>
          <p:nvSpPr>
            <p:cNvPr id="5" name="Freeform 5"/>
            <p:cNvSpPr/>
            <p:nvPr/>
          </p:nvSpPr>
          <p:spPr>
            <a:xfrm>
              <a:off x="0" y="0"/>
              <a:ext cx="24384000" cy="6612636"/>
            </a:xfrm>
            <a:custGeom>
              <a:avLst/>
              <a:gdLst/>
              <a:ahLst/>
              <a:cxnLst/>
              <a:rect l="l" t="t" r="r" b="b"/>
              <a:pathLst>
                <a:path w="24384000" h="6612636">
                  <a:moveTo>
                    <a:pt x="23893399" y="6612509"/>
                  </a:moveTo>
                  <a:lnTo>
                    <a:pt x="490601" y="6612509"/>
                  </a:lnTo>
                  <a:cubicBezTo>
                    <a:pt x="220218" y="6612509"/>
                    <a:pt x="0" y="6392291"/>
                    <a:pt x="0" y="6122035"/>
                  </a:cubicBezTo>
                  <a:lnTo>
                    <a:pt x="0" y="490601"/>
                  </a:lnTo>
                  <a:cubicBezTo>
                    <a:pt x="0" y="220218"/>
                    <a:pt x="220218" y="0"/>
                    <a:pt x="490601" y="0"/>
                  </a:cubicBezTo>
                  <a:lnTo>
                    <a:pt x="23893399" y="0"/>
                  </a:lnTo>
                  <a:cubicBezTo>
                    <a:pt x="24163782" y="0"/>
                    <a:pt x="24384000" y="220218"/>
                    <a:pt x="24384000" y="490601"/>
                  </a:cubicBezTo>
                  <a:lnTo>
                    <a:pt x="24384000" y="6122035"/>
                  </a:lnTo>
                  <a:cubicBezTo>
                    <a:pt x="24384000" y="6392291"/>
                    <a:pt x="24163782" y="6612636"/>
                    <a:pt x="23893399" y="6612636"/>
                  </a:cubicBezTo>
                  <a:close/>
                </a:path>
              </a:pathLst>
            </a:custGeom>
            <a:solidFill>
              <a:srgbClr val="4A64B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1287263" y="4834873"/>
            <a:ext cx="3582740" cy="3174327"/>
            <a:chOff x="0" y="0"/>
            <a:chExt cx="4776987" cy="4232436"/>
          </a:xfrm>
        </p:grpSpPr>
        <p:sp>
          <p:nvSpPr>
            <p:cNvPr id="7" name="Freeform 7"/>
            <p:cNvSpPr/>
            <p:nvPr/>
          </p:nvSpPr>
          <p:spPr>
            <a:xfrm>
              <a:off x="0" y="0"/>
              <a:ext cx="4776998" cy="4232471"/>
            </a:xfrm>
            <a:custGeom>
              <a:avLst/>
              <a:gdLst/>
              <a:ahLst/>
              <a:cxnLst/>
              <a:rect l="l" t="t" r="r" b="b"/>
              <a:pathLst>
                <a:path w="4776998" h="4232471">
                  <a:moveTo>
                    <a:pt x="4268482" y="4232471"/>
                  </a:moveTo>
                  <a:lnTo>
                    <a:pt x="508516" y="4232471"/>
                  </a:lnTo>
                  <a:cubicBezTo>
                    <a:pt x="228260" y="4232471"/>
                    <a:pt x="0" y="4025736"/>
                    <a:pt x="0" y="3772177"/>
                  </a:cubicBezTo>
                  <a:lnTo>
                    <a:pt x="0" y="460292"/>
                  </a:lnTo>
                  <a:cubicBezTo>
                    <a:pt x="0" y="206613"/>
                    <a:pt x="228260" y="0"/>
                    <a:pt x="508516" y="0"/>
                  </a:cubicBezTo>
                  <a:lnTo>
                    <a:pt x="4268482" y="0"/>
                  </a:lnTo>
                  <a:cubicBezTo>
                    <a:pt x="4548607" y="0"/>
                    <a:pt x="4776998" y="206613"/>
                    <a:pt x="4776998" y="460292"/>
                  </a:cubicBezTo>
                  <a:lnTo>
                    <a:pt x="4776998" y="3772177"/>
                  </a:lnTo>
                  <a:cubicBezTo>
                    <a:pt x="4776998" y="4025736"/>
                    <a:pt x="4548739" y="4232471"/>
                    <a:pt x="4268482" y="4232471"/>
                  </a:cubicBezTo>
                  <a:close/>
                </a:path>
              </a:pathLst>
            </a:custGeom>
            <a:solidFill>
              <a:srgbClr val="F5F5E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13524963" y="4550876"/>
            <a:ext cx="3456519" cy="3458324"/>
            <a:chOff x="0" y="0"/>
            <a:chExt cx="4608692" cy="4611099"/>
          </a:xfrm>
        </p:grpSpPr>
        <p:sp>
          <p:nvSpPr>
            <p:cNvPr id="9" name="Freeform 9"/>
            <p:cNvSpPr/>
            <p:nvPr/>
          </p:nvSpPr>
          <p:spPr>
            <a:xfrm>
              <a:off x="0" y="0"/>
              <a:ext cx="4608703" cy="4611130"/>
            </a:xfrm>
            <a:custGeom>
              <a:avLst/>
              <a:gdLst/>
              <a:ahLst/>
              <a:cxnLst/>
              <a:rect l="l" t="t" r="r" b="b"/>
              <a:pathLst>
                <a:path w="4608703" h="4611130">
                  <a:moveTo>
                    <a:pt x="4118102" y="4611130"/>
                  </a:moveTo>
                  <a:lnTo>
                    <a:pt x="490601" y="4611130"/>
                  </a:lnTo>
                  <a:cubicBezTo>
                    <a:pt x="220218" y="4611130"/>
                    <a:pt x="0" y="4409206"/>
                    <a:pt x="0" y="4161548"/>
                  </a:cubicBezTo>
                  <a:lnTo>
                    <a:pt x="0" y="449579"/>
                  </a:lnTo>
                  <a:cubicBezTo>
                    <a:pt x="0" y="201804"/>
                    <a:pt x="220218" y="0"/>
                    <a:pt x="490601" y="0"/>
                  </a:cubicBezTo>
                  <a:lnTo>
                    <a:pt x="4118102" y="0"/>
                  </a:lnTo>
                  <a:cubicBezTo>
                    <a:pt x="4388358" y="0"/>
                    <a:pt x="4608703" y="201804"/>
                    <a:pt x="4608703" y="449579"/>
                  </a:cubicBezTo>
                  <a:lnTo>
                    <a:pt x="4608703" y="4161548"/>
                  </a:lnTo>
                  <a:cubicBezTo>
                    <a:pt x="4608703" y="4409206"/>
                    <a:pt x="4388485" y="4611130"/>
                    <a:pt x="4118102" y="4611130"/>
                  </a:cubicBezTo>
                  <a:close/>
                </a:path>
              </a:pathLst>
            </a:custGeom>
            <a:solidFill>
              <a:srgbClr val="F5F5E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0" name="Group 10"/>
          <p:cNvGrpSpPr/>
          <p:nvPr/>
        </p:nvGrpSpPr>
        <p:grpSpPr>
          <a:xfrm>
            <a:off x="5417758" y="5143500"/>
            <a:ext cx="7150263" cy="1621570"/>
            <a:chOff x="0" y="0"/>
            <a:chExt cx="9533685" cy="2162094"/>
          </a:xfrm>
        </p:grpSpPr>
        <p:sp>
          <p:nvSpPr>
            <p:cNvPr id="11" name="Freeform 11"/>
            <p:cNvSpPr/>
            <p:nvPr/>
          </p:nvSpPr>
          <p:spPr>
            <a:xfrm>
              <a:off x="0" y="0"/>
              <a:ext cx="9533696" cy="2162089"/>
            </a:xfrm>
            <a:custGeom>
              <a:avLst/>
              <a:gdLst/>
              <a:ahLst/>
              <a:cxnLst/>
              <a:rect l="l" t="t" r="r" b="b"/>
              <a:pathLst>
                <a:path w="9533696" h="2162089">
                  <a:moveTo>
                    <a:pt x="8518835" y="2162089"/>
                  </a:moveTo>
                  <a:lnTo>
                    <a:pt x="1014873" y="2162089"/>
                  </a:lnTo>
                  <a:cubicBezTo>
                    <a:pt x="455550" y="2162089"/>
                    <a:pt x="0" y="2071475"/>
                    <a:pt x="0" y="1960219"/>
                  </a:cubicBezTo>
                  <a:lnTo>
                    <a:pt x="0" y="201870"/>
                  </a:lnTo>
                  <a:cubicBezTo>
                    <a:pt x="0" y="90614"/>
                    <a:pt x="455550" y="0"/>
                    <a:pt x="1014873" y="0"/>
                  </a:cubicBezTo>
                  <a:lnTo>
                    <a:pt x="8518835" y="0"/>
                  </a:lnTo>
                  <a:cubicBezTo>
                    <a:pt x="9077895" y="0"/>
                    <a:pt x="9533696" y="90614"/>
                    <a:pt x="9533696" y="201870"/>
                  </a:cubicBezTo>
                  <a:lnTo>
                    <a:pt x="9533696" y="1960219"/>
                  </a:lnTo>
                  <a:cubicBezTo>
                    <a:pt x="9533696" y="2071423"/>
                    <a:pt x="9078158" y="2162089"/>
                    <a:pt x="8518835" y="2162089"/>
                  </a:cubicBezTo>
                  <a:close/>
                </a:path>
              </a:pathLst>
            </a:custGeom>
            <a:solidFill>
              <a:srgbClr val="A7BCDC"/>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2"/>
          <p:cNvGrpSpPr/>
          <p:nvPr/>
        </p:nvGrpSpPr>
        <p:grpSpPr>
          <a:xfrm>
            <a:off x="5725734" y="5697426"/>
            <a:ext cx="6534311" cy="513717"/>
            <a:chOff x="0" y="0"/>
            <a:chExt cx="8712415" cy="684957"/>
          </a:xfrm>
        </p:grpSpPr>
        <p:sp>
          <p:nvSpPr>
            <p:cNvPr id="13" name="Freeform 13"/>
            <p:cNvSpPr/>
            <p:nvPr/>
          </p:nvSpPr>
          <p:spPr>
            <a:xfrm>
              <a:off x="0" y="0"/>
              <a:ext cx="8712415" cy="684956"/>
            </a:xfrm>
            <a:custGeom>
              <a:avLst/>
              <a:gdLst/>
              <a:ahLst/>
              <a:cxnLst/>
              <a:rect l="l" t="t" r="r" b="b"/>
              <a:pathLst>
                <a:path w="8712415" h="684956">
                  <a:moveTo>
                    <a:pt x="0" y="0"/>
                  </a:moveTo>
                  <a:lnTo>
                    <a:pt x="8712415" y="0"/>
                  </a:lnTo>
                  <a:lnTo>
                    <a:pt x="8712415" y="684956"/>
                  </a:lnTo>
                  <a:lnTo>
                    <a:pt x="0" y="684956"/>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4"/>
            <p:cNvSpPr txBox="1"/>
            <p:nvPr/>
          </p:nvSpPr>
          <p:spPr>
            <a:xfrm>
              <a:off x="0" y="-57150"/>
              <a:ext cx="8712415" cy="742107"/>
            </a:xfrm>
            <a:prstGeom prst="rect">
              <a:avLst/>
            </a:prstGeom>
          </p:spPr>
          <p:txBody>
            <a:bodyPr lIns="0" tIns="0" rIns="0" bIns="0" rtlCol="0" anchor="t"/>
            <a:lstStyle/>
            <a:p>
              <a:pPr marL="0" marR="0" lvl="0" indent="0" algn="ctr" defTabSz="914400" rtl="0" eaLnBrk="1" fontAlgn="auto" latinLnBrk="0" hangingPunct="1">
                <a:lnSpc>
                  <a:spcPts val="3220"/>
                </a:lnSpc>
                <a:spcBef>
                  <a:spcPts val="0"/>
                </a:spcBef>
                <a:spcAft>
                  <a:spcPts val="0"/>
                </a:spcAft>
                <a:buClrTx/>
                <a:buSzTx/>
                <a:buFontTx/>
                <a:buNone/>
                <a:tabLst/>
                <a:defRPr/>
              </a:pPr>
              <a:r>
                <a:rPr kumimoji="0" lang="en-US" sz="2300" b="0" i="0" u="none" strike="noStrike" kern="1200" cap="none" spc="0" normalizeH="0" baseline="0" noProof="0">
                  <a:ln>
                    <a:noFill/>
                  </a:ln>
                  <a:solidFill>
                    <a:srgbClr val="162942"/>
                  </a:solidFill>
                  <a:effectLst/>
                  <a:uLnTx/>
                  <a:uFillTx/>
                  <a:latin typeface="Now"/>
                  <a:ea typeface="Now"/>
                  <a:cs typeface="Now"/>
                  <a:sym typeface="Now"/>
                </a:rPr>
                <a:t>Example: How many smokers vs non-smokers.</a:t>
              </a:r>
            </a:p>
          </p:txBody>
        </p:sp>
      </p:grpSp>
      <p:grpSp>
        <p:nvGrpSpPr>
          <p:cNvPr id="15" name="Group 15"/>
          <p:cNvGrpSpPr/>
          <p:nvPr/>
        </p:nvGrpSpPr>
        <p:grpSpPr>
          <a:xfrm>
            <a:off x="13629738" y="5858382"/>
            <a:ext cx="3246969" cy="976425"/>
            <a:chOff x="0" y="0"/>
            <a:chExt cx="4329292" cy="1301900"/>
          </a:xfrm>
        </p:grpSpPr>
        <p:sp>
          <p:nvSpPr>
            <p:cNvPr id="16" name="Freeform 16"/>
            <p:cNvSpPr/>
            <p:nvPr/>
          </p:nvSpPr>
          <p:spPr>
            <a:xfrm>
              <a:off x="0" y="0"/>
              <a:ext cx="4329292" cy="1301900"/>
            </a:xfrm>
            <a:custGeom>
              <a:avLst/>
              <a:gdLst/>
              <a:ahLst/>
              <a:cxnLst/>
              <a:rect l="l" t="t" r="r" b="b"/>
              <a:pathLst>
                <a:path w="4329292" h="1301900">
                  <a:moveTo>
                    <a:pt x="0" y="0"/>
                  </a:moveTo>
                  <a:lnTo>
                    <a:pt x="4329292" y="0"/>
                  </a:lnTo>
                  <a:lnTo>
                    <a:pt x="4329292" y="1301900"/>
                  </a:lnTo>
                  <a:lnTo>
                    <a:pt x="0" y="1301900"/>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TextBox 17"/>
            <p:cNvSpPr txBox="1"/>
            <p:nvPr/>
          </p:nvSpPr>
          <p:spPr>
            <a:xfrm>
              <a:off x="0" y="-57150"/>
              <a:ext cx="4329292" cy="1359050"/>
            </a:xfrm>
            <a:prstGeom prst="rect">
              <a:avLst/>
            </a:prstGeom>
          </p:spPr>
          <p:txBody>
            <a:bodyPr lIns="0" tIns="0" rIns="0" bIns="0" rtlCol="0" anchor="t"/>
            <a:lstStyle/>
            <a:p>
              <a:pPr marL="0" marR="0" lvl="0" indent="0" algn="ctr" defTabSz="914400" rtl="0" eaLnBrk="1" fontAlgn="auto" latinLnBrk="0" hangingPunct="1">
                <a:lnSpc>
                  <a:spcPts val="3219"/>
                </a:lnSpc>
                <a:spcBef>
                  <a:spcPts val="0"/>
                </a:spcBef>
                <a:spcAft>
                  <a:spcPts val="0"/>
                </a:spcAft>
                <a:buClrTx/>
                <a:buSzTx/>
                <a:buFontTx/>
                <a:buNone/>
                <a:tabLst/>
                <a:defRPr/>
              </a:pPr>
              <a:r>
                <a:rPr kumimoji="0" lang="en-US" sz="2298" b="0" i="0" u="none" strike="noStrike" kern="1200" cap="none" spc="0" normalizeH="0" baseline="0" noProof="0">
                  <a:ln>
                    <a:noFill/>
                  </a:ln>
                  <a:solidFill>
                    <a:srgbClr val="162942"/>
                  </a:solidFill>
                  <a:effectLst/>
                  <a:uLnTx/>
                  <a:uFillTx/>
                  <a:latin typeface="Now"/>
                  <a:ea typeface="Now"/>
                  <a:cs typeface="Now"/>
                  <a:sym typeface="Now"/>
                </a:rPr>
                <a:t>Insight: Imbalance or skew in health factors.</a:t>
              </a:r>
            </a:p>
          </p:txBody>
        </p:sp>
      </p:grpSp>
      <p:grpSp>
        <p:nvGrpSpPr>
          <p:cNvPr id="18" name="Group 18"/>
          <p:cNvGrpSpPr/>
          <p:nvPr/>
        </p:nvGrpSpPr>
        <p:grpSpPr>
          <a:xfrm>
            <a:off x="1408202" y="5650040"/>
            <a:ext cx="3340862" cy="1294659"/>
            <a:chOff x="0" y="0"/>
            <a:chExt cx="4454483" cy="1726212"/>
          </a:xfrm>
        </p:grpSpPr>
        <p:sp>
          <p:nvSpPr>
            <p:cNvPr id="19" name="Freeform 19"/>
            <p:cNvSpPr/>
            <p:nvPr/>
          </p:nvSpPr>
          <p:spPr>
            <a:xfrm>
              <a:off x="0" y="0"/>
              <a:ext cx="4454483" cy="1726212"/>
            </a:xfrm>
            <a:custGeom>
              <a:avLst/>
              <a:gdLst/>
              <a:ahLst/>
              <a:cxnLst/>
              <a:rect l="l" t="t" r="r" b="b"/>
              <a:pathLst>
                <a:path w="4454483" h="1726212">
                  <a:moveTo>
                    <a:pt x="0" y="0"/>
                  </a:moveTo>
                  <a:lnTo>
                    <a:pt x="4454483" y="0"/>
                  </a:lnTo>
                  <a:lnTo>
                    <a:pt x="4454483" y="1726212"/>
                  </a:lnTo>
                  <a:lnTo>
                    <a:pt x="0" y="1726212"/>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20"/>
            <p:cNvSpPr txBox="1"/>
            <p:nvPr/>
          </p:nvSpPr>
          <p:spPr>
            <a:xfrm>
              <a:off x="0" y="-57150"/>
              <a:ext cx="4454483" cy="1783362"/>
            </a:xfrm>
            <a:prstGeom prst="rect">
              <a:avLst/>
            </a:prstGeom>
          </p:spPr>
          <p:txBody>
            <a:bodyPr lIns="0" tIns="0" rIns="0" bIns="0" rtlCol="0" anchor="t"/>
            <a:lstStyle/>
            <a:p>
              <a:pPr marL="0" marR="0" lvl="0" indent="0" algn="ctr" defTabSz="914400" rtl="0" eaLnBrk="1" fontAlgn="auto" latinLnBrk="0" hangingPunct="1">
                <a:lnSpc>
                  <a:spcPts val="3220"/>
                </a:lnSpc>
                <a:spcBef>
                  <a:spcPts val="0"/>
                </a:spcBef>
                <a:spcAft>
                  <a:spcPts val="0"/>
                </a:spcAft>
                <a:buClrTx/>
                <a:buSzTx/>
                <a:buFontTx/>
                <a:buNone/>
                <a:tabLst/>
                <a:defRPr/>
              </a:pPr>
              <a:r>
                <a:rPr kumimoji="0" lang="en-US" sz="2300" b="0" i="0" u="none" strike="noStrike" kern="1200" cap="none" spc="0" normalizeH="0" baseline="0" noProof="0">
                  <a:ln>
                    <a:noFill/>
                  </a:ln>
                  <a:solidFill>
                    <a:srgbClr val="162942"/>
                  </a:solidFill>
                  <a:effectLst/>
                  <a:uLnTx/>
                  <a:uFillTx/>
                  <a:latin typeface="Now"/>
                  <a:ea typeface="Now"/>
                  <a:cs typeface="Now"/>
                  <a:sym typeface="Now"/>
                </a:rPr>
                <a:t>Used Seaborn countplot for visualizing distribution.</a:t>
              </a:r>
            </a:p>
          </p:txBody>
        </p:sp>
      </p:grpSp>
      <p:grpSp>
        <p:nvGrpSpPr>
          <p:cNvPr id="23" name="Group 23"/>
          <p:cNvGrpSpPr/>
          <p:nvPr/>
        </p:nvGrpSpPr>
        <p:grpSpPr>
          <a:xfrm>
            <a:off x="1799836" y="2885963"/>
            <a:ext cx="14537217" cy="7181423"/>
            <a:chOff x="0" y="-7699524"/>
            <a:chExt cx="19382956" cy="9575229"/>
          </a:xfrm>
        </p:grpSpPr>
        <p:sp>
          <p:nvSpPr>
            <p:cNvPr id="24" name="Freeform 24"/>
            <p:cNvSpPr/>
            <p:nvPr/>
          </p:nvSpPr>
          <p:spPr>
            <a:xfrm>
              <a:off x="0" y="0"/>
              <a:ext cx="19181474" cy="1875705"/>
            </a:xfrm>
            <a:custGeom>
              <a:avLst/>
              <a:gdLst/>
              <a:ahLst/>
              <a:cxnLst/>
              <a:rect l="l" t="t" r="r" b="b"/>
              <a:pathLst>
                <a:path w="19181474" h="1875705">
                  <a:moveTo>
                    <a:pt x="0" y="0"/>
                  </a:moveTo>
                  <a:lnTo>
                    <a:pt x="19181474" y="0"/>
                  </a:lnTo>
                  <a:lnTo>
                    <a:pt x="19181474" y="1875705"/>
                  </a:lnTo>
                  <a:lnTo>
                    <a:pt x="0" y="1875705"/>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Box 25"/>
            <p:cNvSpPr txBox="1"/>
            <p:nvPr/>
          </p:nvSpPr>
          <p:spPr>
            <a:xfrm>
              <a:off x="201481" y="-7699524"/>
              <a:ext cx="19181475" cy="1875705"/>
            </a:xfrm>
            <a:prstGeom prst="rect">
              <a:avLst/>
            </a:prstGeom>
          </p:spPr>
          <p:txBody>
            <a:bodyPr lIns="0" tIns="0" rIns="0" bIns="0" rtlCol="0" anchor="t"/>
            <a:lstStyle/>
            <a:p>
              <a:pPr marL="0" marR="0" lvl="0" indent="0" algn="ctr" defTabSz="914400" rtl="0" eaLnBrk="1" fontAlgn="auto" latinLnBrk="0" hangingPunct="1">
                <a:lnSpc>
                  <a:spcPts val="7680"/>
                </a:lnSpc>
                <a:spcBef>
                  <a:spcPts val="0"/>
                </a:spcBef>
                <a:spcAft>
                  <a:spcPts val="0"/>
                </a:spcAft>
                <a:buClrTx/>
                <a:buSzTx/>
                <a:buFontTx/>
                <a:buNone/>
                <a:tabLst/>
                <a:defRPr/>
              </a:pPr>
              <a:r>
                <a:rPr kumimoji="0" lang="en-US" sz="6400" b="1" i="0" u="none" strike="noStrike" kern="1200" cap="none" spc="0" normalizeH="0" baseline="0" noProof="0" dirty="0">
                  <a:ln>
                    <a:noFill/>
                  </a:ln>
                  <a:solidFill>
                    <a:srgbClr val="000000"/>
                  </a:solidFill>
                  <a:effectLst/>
                  <a:uLnTx/>
                  <a:uFillTx/>
                  <a:latin typeface="Now Bold"/>
                  <a:ea typeface="Now Bold"/>
                  <a:cs typeface="Now Bold"/>
                  <a:sym typeface="Now Bold"/>
                </a:rPr>
                <a:t>Visualizing Binary Features</a:t>
              </a:r>
            </a:p>
          </p:txBody>
        </p:sp>
      </p:grpSp>
      <p:pic>
        <p:nvPicPr>
          <p:cNvPr id="43" name="Picture 42" descr="A black background with white text&#10;&#10;AI-generated content may be incorrect.">
            <a:extLst>
              <a:ext uri="{FF2B5EF4-FFF2-40B4-BE49-F238E27FC236}">
                <a16:creationId xmlns:a16="http://schemas.microsoft.com/office/drawing/2014/main" id="{46AE03A3-4885-E549-F793-84BDB89B22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44" name="Picture 43" descr="A logo of a globe with a graduation cap&#10;&#10;AI-generated content may be incorrect.">
            <a:extLst>
              <a:ext uri="{FF2B5EF4-FFF2-40B4-BE49-F238E27FC236}">
                <a16:creationId xmlns:a16="http://schemas.microsoft.com/office/drawing/2014/main" id="{35315CA1-913D-9AFC-016F-56B3AAF7D8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51416" cy="164407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A64B8"/>
        </a:solidFill>
        <a:effectLst/>
      </p:bgPr>
    </p:bg>
    <p:spTree>
      <p:nvGrpSpPr>
        <p:cNvPr id="1" name=""/>
        <p:cNvGrpSpPr/>
        <p:nvPr/>
      </p:nvGrpSpPr>
      <p:grpSpPr>
        <a:xfrm>
          <a:off x="0" y="0"/>
          <a:ext cx="0" cy="0"/>
          <a:chOff x="0" y="0"/>
          <a:chExt cx="0" cy="0"/>
        </a:xfrm>
      </p:grpSpPr>
      <p:grpSp>
        <p:nvGrpSpPr>
          <p:cNvPr id="2" name="Group 2"/>
          <p:cNvGrpSpPr/>
          <p:nvPr/>
        </p:nvGrpSpPr>
        <p:grpSpPr>
          <a:xfrm>
            <a:off x="-4505280" y="1754305"/>
            <a:ext cx="25286824" cy="1407995"/>
            <a:chOff x="0" y="0"/>
            <a:chExt cx="6659904" cy="370830"/>
          </a:xfrm>
        </p:grpSpPr>
        <p:sp>
          <p:nvSpPr>
            <p:cNvPr id="3" name="Freeform 3"/>
            <p:cNvSpPr/>
            <p:nvPr/>
          </p:nvSpPr>
          <p:spPr>
            <a:xfrm>
              <a:off x="0" y="0"/>
              <a:ext cx="6659904" cy="370830"/>
            </a:xfrm>
            <a:custGeom>
              <a:avLst/>
              <a:gdLst/>
              <a:ahLst/>
              <a:cxnLst/>
              <a:rect l="l" t="t" r="r" b="b"/>
              <a:pathLst>
                <a:path w="6659904" h="370830">
                  <a:moveTo>
                    <a:pt x="15614" y="0"/>
                  </a:moveTo>
                  <a:lnTo>
                    <a:pt x="6644290" y="0"/>
                  </a:lnTo>
                  <a:cubicBezTo>
                    <a:pt x="6652913" y="0"/>
                    <a:pt x="6659904" y="6991"/>
                    <a:pt x="6659904" y="15614"/>
                  </a:cubicBezTo>
                  <a:lnTo>
                    <a:pt x="6659904" y="355216"/>
                  </a:lnTo>
                  <a:cubicBezTo>
                    <a:pt x="6659904" y="359357"/>
                    <a:pt x="6658259" y="363328"/>
                    <a:pt x="6655331" y="366257"/>
                  </a:cubicBezTo>
                  <a:cubicBezTo>
                    <a:pt x="6652402" y="369185"/>
                    <a:pt x="6648431" y="370830"/>
                    <a:pt x="6644290" y="370830"/>
                  </a:cubicBezTo>
                  <a:lnTo>
                    <a:pt x="15614" y="370830"/>
                  </a:lnTo>
                  <a:cubicBezTo>
                    <a:pt x="11473" y="370830"/>
                    <a:pt x="7502" y="369185"/>
                    <a:pt x="4573" y="366257"/>
                  </a:cubicBezTo>
                  <a:cubicBezTo>
                    <a:pt x="1645" y="363328"/>
                    <a:pt x="0" y="359357"/>
                    <a:pt x="0" y="355216"/>
                  </a:cubicBezTo>
                  <a:lnTo>
                    <a:pt x="0" y="15614"/>
                  </a:lnTo>
                  <a:cubicBezTo>
                    <a:pt x="0" y="11473"/>
                    <a:pt x="1645" y="7502"/>
                    <a:pt x="4573" y="4573"/>
                  </a:cubicBezTo>
                  <a:cubicBezTo>
                    <a:pt x="7502" y="1645"/>
                    <a:pt x="11473" y="0"/>
                    <a:pt x="15614" y="0"/>
                  </a:cubicBezTo>
                  <a:close/>
                </a:path>
              </a:pathLst>
            </a:custGeom>
            <a:solidFill>
              <a:srgbClr val="26262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47625"/>
              <a:ext cx="6659904" cy="418455"/>
            </a:xfrm>
            <a:prstGeom prst="rect">
              <a:avLst/>
            </a:prstGeom>
          </p:spPr>
          <p:txBody>
            <a:bodyPr lIns="50800" tIns="50800" rIns="50800" bIns="50800" rtlCol="0" anchor="ctr"/>
            <a:lstStyle/>
            <a:p>
              <a:pPr marL="0" marR="0" lvl="0" indent="0" algn="ctr"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TextBox 5"/>
          <p:cNvSpPr txBox="1"/>
          <p:nvPr/>
        </p:nvSpPr>
        <p:spPr>
          <a:xfrm>
            <a:off x="2200185" y="1943100"/>
            <a:ext cx="13887630" cy="894489"/>
          </a:xfrm>
          <a:prstGeom prst="rect">
            <a:avLst/>
          </a:prstGeom>
        </p:spPr>
        <p:txBody>
          <a:bodyPr lIns="0" tIns="0" rIns="0" bIns="0" rtlCol="0" anchor="t">
            <a:spAutoFit/>
          </a:bodyPr>
          <a:lstStyle/>
          <a:p>
            <a:pPr marL="0" marR="0" lvl="0" indent="0" algn="ctr" defTabSz="914400" rtl="0" eaLnBrk="1" fontAlgn="auto" latinLnBrk="0" hangingPunct="1">
              <a:lnSpc>
                <a:spcPts val="7496"/>
              </a:lnSpc>
              <a:spcBef>
                <a:spcPct val="0"/>
              </a:spcBef>
              <a:spcAft>
                <a:spcPts val="0"/>
              </a:spcAft>
              <a:buClrTx/>
              <a:buSzTx/>
              <a:buFontTx/>
              <a:buNone/>
              <a:tabLst/>
              <a:defRPr/>
            </a:pPr>
            <a:r>
              <a:rPr kumimoji="0" lang="en-US" sz="5354" b="1" i="0" u="none" strike="noStrike" kern="1200" cap="none" spc="0" normalizeH="0" baseline="0" noProof="0" dirty="0">
                <a:ln>
                  <a:noFill/>
                </a:ln>
                <a:solidFill>
                  <a:srgbClr val="FFFFFF"/>
                </a:solidFill>
                <a:effectLst/>
                <a:uLnTx/>
                <a:uFillTx/>
                <a:latin typeface="Now Bold"/>
                <a:ea typeface="Now Bold"/>
                <a:cs typeface="Now Bold"/>
                <a:sym typeface="Now Bold"/>
              </a:rPr>
              <a:t>Binary Features vs Heart Risk</a:t>
            </a:r>
          </a:p>
        </p:txBody>
      </p:sp>
      <p:sp>
        <p:nvSpPr>
          <p:cNvPr id="6" name="TextBox 6"/>
          <p:cNvSpPr txBox="1"/>
          <p:nvPr/>
        </p:nvSpPr>
        <p:spPr>
          <a:xfrm>
            <a:off x="0" y="3756531"/>
            <a:ext cx="9456399" cy="614131"/>
          </a:xfrm>
          <a:prstGeom prst="rect">
            <a:avLst/>
          </a:prstGeom>
        </p:spPr>
        <p:txBody>
          <a:bodyPr lIns="0" tIns="0" rIns="0" bIns="0" rtlCol="0" anchor="t">
            <a:spAutoFit/>
          </a:bodyPr>
          <a:lstStyle/>
          <a:p>
            <a:pPr marL="770460" marR="0" lvl="1" indent="-385230" algn="l" defTabSz="914400" rtl="0" eaLnBrk="1" fontAlgn="auto" latinLnBrk="0" hangingPunct="1">
              <a:lnSpc>
                <a:spcPts val="4996"/>
              </a:lnSpc>
              <a:spcBef>
                <a:spcPts val="0"/>
              </a:spcBef>
              <a:spcAft>
                <a:spcPts val="0"/>
              </a:spcAft>
              <a:buClrTx/>
              <a:buSzTx/>
              <a:buFont typeface="Arial"/>
              <a:buChar char="•"/>
              <a:tabLst/>
              <a:defRPr/>
            </a:pPr>
            <a:r>
              <a:rPr kumimoji="0" lang="en-US" sz="3568" b="1" i="0" u="none" strike="noStrike" kern="1200" cap="none" spc="0" normalizeH="0" baseline="0" noProof="0">
                <a:ln>
                  <a:noFill/>
                </a:ln>
                <a:solidFill>
                  <a:srgbClr val="FFFFFF"/>
                </a:solidFill>
                <a:effectLst/>
                <a:uLnTx/>
                <a:uFillTx/>
                <a:latin typeface="Now Bold"/>
                <a:ea typeface="Now Bold"/>
                <a:cs typeface="Now Bold"/>
                <a:sym typeface="Now Bold"/>
              </a:rPr>
              <a:t>Created stacked bar charts to show:</a:t>
            </a:r>
          </a:p>
        </p:txBody>
      </p:sp>
      <p:sp>
        <p:nvSpPr>
          <p:cNvPr id="7" name="TextBox 7"/>
          <p:cNvSpPr txBox="1"/>
          <p:nvPr/>
        </p:nvSpPr>
        <p:spPr>
          <a:xfrm>
            <a:off x="748329" y="4641415"/>
            <a:ext cx="10036868" cy="481549"/>
          </a:xfrm>
          <a:prstGeom prst="rect">
            <a:avLst/>
          </a:prstGeom>
        </p:spPr>
        <p:txBody>
          <a:bodyPr lIns="0" tIns="0" rIns="0" bIns="0" rtlCol="0" anchor="t">
            <a:spAutoFit/>
          </a:bodyPr>
          <a:lstStyle/>
          <a:p>
            <a:pPr marL="602144" marR="0" lvl="1" indent="-301072" algn="ctr" defTabSz="914400" rtl="0" eaLnBrk="1" fontAlgn="auto" latinLnBrk="0" hangingPunct="1">
              <a:lnSpc>
                <a:spcPts val="3905"/>
              </a:lnSpc>
              <a:spcBef>
                <a:spcPts val="0"/>
              </a:spcBef>
              <a:spcAft>
                <a:spcPts val="0"/>
              </a:spcAft>
              <a:buClrTx/>
              <a:buSzTx/>
              <a:buFont typeface="Arial"/>
              <a:buChar char="•"/>
              <a:tabLst/>
              <a:defRPr/>
            </a:pPr>
            <a:r>
              <a:rPr kumimoji="0" lang="en-US" sz="2788" b="1" i="0" u="none" strike="noStrike" kern="1200" cap="none" spc="0" normalizeH="0" baseline="0" noProof="0">
                <a:ln>
                  <a:noFill/>
                </a:ln>
                <a:solidFill>
                  <a:srgbClr val="FFFFFF"/>
                </a:solidFill>
                <a:effectLst/>
                <a:uLnTx/>
                <a:uFillTx/>
                <a:latin typeface="Now Bold"/>
                <a:ea typeface="Now Bold"/>
                <a:cs typeface="Now Bold"/>
                <a:sym typeface="Now Bold"/>
              </a:rPr>
              <a:t>Proportion of heart disease risk per category (0/1).</a:t>
            </a:r>
          </a:p>
        </p:txBody>
      </p:sp>
      <p:sp>
        <p:nvSpPr>
          <p:cNvPr id="8" name="TextBox 8"/>
          <p:cNvSpPr txBox="1"/>
          <p:nvPr/>
        </p:nvSpPr>
        <p:spPr>
          <a:xfrm>
            <a:off x="0" y="5863689"/>
            <a:ext cx="10576934" cy="1252306"/>
          </a:xfrm>
          <a:prstGeom prst="rect">
            <a:avLst/>
          </a:prstGeom>
        </p:spPr>
        <p:txBody>
          <a:bodyPr lIns="0" tIns="0" rIns="0" bIns="0" rtlCol="0" anchor="t">
            <a:spAutoFit/>
          </a:bodyPr>
          <a:lstStyle/>
          <a:p>
            <a:pPr marL="770460" marR="0" lvl="1" indent="-385230" algn="l" defTabSz="914400" rtl="0" eaLnBrk="1" fontAlgn="auto" latinLnBrk="0" hangingPunct="1">
              <a:lnSpc>
                <a:spcPts val="4996"/>
              </a:lnSpc>
              <a:spcBef>
                <a:spcPts val="0"/>
              </a:spcBef>
              <a:spcAft>
                <a:spcPts val="0"/>
              </a:spcAft>
              <a:buClrTx/>
              <a:buSzTx/>
              <a:buFont typeface="Arial"/>
              <a:buChar char="•"/>
              <a:tabLst/>
              <a:defRPr/>
            </a:pPr>
            <a:r>
              <a:rPr kumimoji="0" lang="en-US" sz="3568" b="1" i="0" u="none" strike="noStrike" kern="1200" cap="none" spc="0" normalizeH="0" baseline="0" noProof="0">
                <a:ln>
                  <a:noFill/>
                </a:ln>
                <a:solidFill>
                  <a:srgbClr val="FFFFFF"/>
                </a:solidFill>
                <a:effectLst/>
                <a:uLnTx/>
                <a:uFillTx/>
                <a:latin typeface="Now Bold"/>
                <a:ea typeface="Now Bold"/>
                <a:cs typeface="Now Bold"/>
                <a:sym typeface="Now Bold"/>
              </a:rPr>
              <a:t>Helps identify strong categorical predictors (e.g., Hypertension).</a:t>
            </a:r>
          </a:p>
        </p:txBody>
      </p:sp>
      <p:grpSp>
        <p:nvGrpSpPr>
          <p:cNvPr id="9" name="Group 9"/>
          <p:cNvGrpSpPr/>
          <p:nvPr/>
        </p:nvGrpSpPr>
        <p:grpSpPr>
          <a:xfrm>
            <a:off x="10879863" y="3444542"/>
            <a:ext cx="7408137" cy="6842458"/>
            <a:chOff x="0" y="0"/>
            <a:chExt cx="10523885" cy="9720289"/>
          </a:xfrm>
        </p:grpSpPr>
        <p:sp>
          <p:nvSpPr>
            <p:cNvPr id="10" name="Freeform 10"/>
            <p:cNvSpPr/>
            <p:nvPr/>
          </p:nvSpPr>
          <p:spPr>
            <a:xfrm flipH="1">
              <a:off x="0" y="0"/>
              <a:ext cx="10523909" cy="9720326"/>
            </a:xfrm>
            <a:custGeom>
              <a:avLst/>
              <a:gdLst/>
              <a:ahLst/>
              <a:cxnLst/>
              <a:rect l="l" t="t" r="r" b="b"/>
              <a:pathLst>
                <a:path w="10523909" h="9720326">
                  <a:moveTo>
                    <a:pt x="1" y="1044956"/>
                  </a:moveTo>
                  <a:cubicBezTo>
                    <a:pt x="1" y="467868"/>
                    <a:pt x="509634" y="0"/>
                    <a:pt x="1138241" y="0"/>
                  </a:cubicBezTo>
                  <a:lnTo>
                    <a:pt x="9385665" y="0"/>
                  </a:lnTo>
                  <a:cubicBezTo>
                    <a:pt x="10014272" y="0"/>
                    <a:pt x="10523909" y="467868"/>
                    <a:pt x="10523909" y="1044956"/>
                  </a:cubicBezTo>
                  <a:lnTo>
                    <a:pt x="10523909" y="8675370"/>
                  </a:lnTo>
                  <a:cubicBezTo>
                    <a:pt x="10523909" y="9252458"/>
                    <a:pt x="10014272" y="9720326"/>
                    <a:pt x="9385665" y="9720326"/>
                  </a:cubicBezTo>
                  <a:lnTo>
                    <a:pt x="1138241" y="9720326"/>
                  </a:lnTo>
                  <a:cubicBezTo>
                    <a:pt x="509634" y="9720326"/>
                    <a:pt x="0" y="9252458"/>
                    <a:pt x="0" y="8675370"/>
                  </a:cubicBezTo>
                  <a:close/>
                </a:path>
              </a:pathLst>
            </a:custGeom>
            <a:blipFill>
              <a:blip r:embed="rId2"/>
              <a:stretch>
                <a:fillRect l="-11510" r="-11510"/>
              </a:stretch>
            </a:blipFill>
            <a:ln w="47625" cap="sq">
              <a:solidFill>
                <a:srgbClr val="09427D"/>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1" name="Picture 10" descr="A black background with white text&#10;&#10;AI-generated content may be incorrect.">
            <a:extLst>
              <a:ext uri="{FF2B5EF4-FFF2-40B4-BE49-F238E27FC236}">
                <a16:creationId xmlns:a16="http://schemas.microsoft.com/office/drawing/2014/main" id="{EDDCD343-045D-EE7D-4A68-E48E21840A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12" name="Picture 11" descr="A logo of a globe with a graduation cap&#10;&#10;AI-generated content may be incorrect.">
            <a:extLst>
              <a:ext uri="{FF2B5EF4-FFF2-40B4-BE49-F238E27FC236}">
                <a16:creationId xmlns:a16="http://schemas.microsoft.com/office/drawing/2014/main" id="{9037990B-1214-A955-8A04-56EEA51CF3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651416" cy="164407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427D"/>
        </a:solidFill>
        <a:effectLst/>
      </p:bgPr>
    </p:bg>
    <p:spTree>
      <p:nvGrpSpPr>
        <p:cNvPr id="1" name=""/>
        <p:cNvGrpSpPr/>
        <p:nvPr/>
      </p:nvGrpSpPr>
      <p:grpSpPr>
        <a:xfrm>
          <a:off x="0" y="0"/>
          <a:ext cx="0" cy="0"/>
          <a:chOff x="0" y="0"/>
          <a:chExt cx="0" cy="0"/>
        </a:xfrm>
      </p:grpSpPr>
      <p:grpSp>
        <p:nvGrpSpPr>
          <p:cNvPr id="2" name="Group 2"/>
          <p:cNvGrpSpPr/>
          <p:nvPr/>
        </p:nvGrpSpPr>
        <p:grpSpPr>
          <a:xfrm>
            <a:off x="0" y="6261212"/>
            <a:ext cx="18288000" cy="4550437"/>
            <a:chOff x="0" y="0"/>
            <a:chExt cx="4816593" cy="1198469"/>
          </a:xfrm>
        </p:grpSpPr>
        <p:sp>
          <p:nvSpPr>
            <p:cNvPr id="3" name="Freeform 3"/>
            <p:cNvSpPr/>
            <p:nvPr/>
          </p:nvSpPr>
          <p:spPr>
            <a:xfrm>
              <a:off x="0" y="0"/>
              <a:ext cx="4816592" cy="1198469"/>
            </a:xfrm>
            <a:custGeom>
              <a:avLst/>
              <a:gdLst/>
              <a:ahLst/>
              <a:cxnLst/>
              <a:rect l="l" t="t" r="r" b="b"/>
              <a:pathLst>
                <a:path w="4816592" h="1198469">
                  <a:moveTo>
                    <a:pt x="21590" y="0"/>
                  </a:moveTo>
                  <a:lnTo>
                    <a:pt x="4795002" y="0"/>
                  </a:lnTo>
                  <a:cubicBezTo>
                    <a:pt x="4800728" y="0"/>
                    <a:pt x="4806220" y="2275"/>
                    <a:pt x="4810269" y="6324"/>
                  </a:cubicBezTo>
                  <a:cubicBezTo>
                    <a:pt x="4814318" y="10372"/>
                    <a:pt x="4816592" y="15864"/>
                    <a:pt x="4816592" y="21590"/>
                  </a:cubicBezTo>
                  <a:lnTo>
                    <a:pt x="4816592" y="1176879"/>
                  </a:lnTo>
                  <a:cubicBezTo>
                    <a:pt x="4816592" y="1188803"/>
                    <a:pt x="4806926" y="1198469"/>
                    <a:pt x="4795002" y="1198469"/>
                  </a:cubicBezTo>
                  <a:lnTo>
                    <a:pt x="21590" y="1198469"/>
                  </a:lnTo>
                  <a:cubicBezTo>
                    <a:pt x="15864" y="1198469"/>
                    <a:pt x="10372" y="1196194"/>
                    <a:pt x="6324" y="1192146"/>
                  </a:cubicBezTo>
                  <a:cubicBezTo>
                    <a:pt x="2275" y="1188097"/>
                    <a:pt x="0" y="1182605"/>
                    <a:pt x="0" y="1176879"/>
                  </a:cubicBezTo>
                  <a:lnTo>
                    <a:pt x="0" y="21590"/>
                  </a:lnTo>
                  <a:cubicBezTo>
                    <a:pt x="0" y="9666"/>
                    <a:pt x="9666" y="0"/>
                    <a:pt x="21590" y="0"/>
                  </a:cubicBezTo>
                  <a:close/>
                </a:path>
              </a:pathLst>
            </a:custGeom>
            <a:solidFill>
              <a:srgbClr val="4686C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47625"/>
              <a:ext cx="4816593" cy="1246094"/>
            </a:xfrm>
            <a:prstGeom prst="rect">
              <a:avLst/>
            </a:prstGeom>
          </p:spPr>
          <p:txBody>
            <a:bodyPr lIns="50800" tIns="50800" rIns="50800" bIns="50800" rtlCol="0" anchor="ctr"/>
            <a:lstStyle/>
            <a:p>
              <a:pPr marL="0" marR="0" lvl="0" indent="0" algn="ctr"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6874803" y="6557128"/>
            <a:ext cx="4302992" cy="3619892"/>
          </a:xfrm>
          <a:custGeom>
            <a:avLst/>
            <a:gdLst/>
            <a:ahLst/>
            <a:cxnLst/>
            <a:rect l="l" t="t" r="r" b="b"/>
            <a:pathLst>
              <a:path w="4302992" h="3619892">
                <a:moveTo>
                  <a:pt x="0" y="0"/>
                </a:moveTo>
                <a:lnTo>
                  <a:pt x="4302992" y="0"/>
                </a:lnTo>
                <a:lnTo>
                  <a:pt x="4302992" y="3619892"/>
                </a:lnTo>
                <a:lnTo>
                  <a:pt x="0" y="36198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3206770" y="1249527"/>
            <a:ext cx="11639058" cy="1226973"/>
          </a:xfrm>
          <a:prstGeom prst="rect">
            <a:avLst/>
          </a:prstGeom>
        </p:spPr>
        <p:txBody>
          <a:bodyPr lIns="0" tIns="0" rIns="0" bIns="0" rtlCol="0" anchor="t">
            <a:spAutoFit/>
          </a:bodyPr>
          <a:lstStyle/>
          <a:p>
            <a:pPr marL="0" marR="0" lvl="0" indent="0" algn="ctr" defTabSz="914400" rtl="0" eaLnBrk="1" fontAlgn="auto" latinLnBrk="0" hangingPunct="1">
              <a:lnSpc>
                <a:spcPts val="10168"/>
              </a:lnSpc>
              <a:spcBef>
                <a:spcPct val="0"/>
              </a:spcBef>
              <a:spcAft>
                <a:spcPts val="0"/>
              </a:spcAft>
              <a:buClrTx/>
              <a:buSzTx/>
              <a:buFontTx/>
              <a:buNone/>
              <a:tabLst/>
              <a:defRPr/>
            </a:pPr>
            <a:r>
              <a:rPr kumimoji="0" lang="en-US" sz="7262" b="1" i="0" u="none" strike="noStrike" kern="1200" cap="none" spc="0" normalizeH="0" baseline="0" noProof="0" dirty="0">
                <a:ln>
                  <a:noFill/>
                </a:ln>
                <a:solidFill>
                  <a:srgbClr val="F5F5EF"/>
                </a:solidFill>
                <a:effectLst/>
                <a:uLnTx/>
                <a:uFillTx/>
                <a:latin typeface="Now Bold"/>
                <a:ea typeface="Now Bold"/>
                <a:cs typeface="Now Bold"/>
                <a:sym typeface="Now Bold"/>
              </a:rPr>
              <a:t>Correlation Insights</a:t>
            </a:r>
          </a:p>
        </p:txBody>
      </p:sp>
      <p:sp>
        <p:nvSpPr>
          <p:cNvPr id="7" name="TextBox 7"/>
          <p:cNvSpPr txBox="1"/>
          <p:nvPr/>
        </p:nvSpPr>
        <p:spPr>
          <a:xfrm>
            <a:off x="472116" y="2717029"/>
            <a:ext cx="11347540" cy="515884"/>
          </a:xfrm>
          <a:prstGeom prst="rect">
            <a:avLst/>
          </a:prstGeom>
        </p:spPr>
        <p:txBody>
          <a:bodyPr lIns="0" tIns="0" rIns="0" bIns="0" rtlCol="0" anchor="t">
            <a:spAutoFit/>
          </a:bodyPr>
          <a:lstStyle/>
          <a:p>
            <a:pPr marL="634119" marR="0" lvl="1" indent="-317060" algn="l" defTabSz="914400" rtl="0" eaLnBrk="1" fontAlgn="auto" latinLnBrk="0" hangingPunct="1">
              <a:lnSpc>
                <a:spcPts val="4112"/>
              </a:lnSpc>
              <a:spcBef>
                <a:spcPts val="0"/>
              </a:spcBef>
              <a:spcAft>
                <a:spcPts val="0"/>
              </a:spcAft>
              <a:buClrTx/>
              <a:buSzTx/>
              <a:buFont typeface="Arial"/>
              <a:buChar char="•"/>
              <a:tabLst/>
              <a:defRPr/>
            </a:pPr>
            <a:r>
              <a:rPr kumimoji="0" lang="en-US" sz="2937" b="1" i="0" u="none" strike="noStrike" kern="1200" cap="none" spc="0" normalizeH="0" baseline="0" noProof="0">
                <a:ln>
                  <a:noFill/>
                </a:ln>
                <a:solidFill>
                  <a:srgbClr val="F5F5EF"/>
                </a:solidFill>
                <a:effectLst/>
                <a:uLnTx/>
                <a:uFillTx/>
                <a:latin typeface="Now Bold"/>
                <a:ea typeface="Now Bold"/>
                <a:cs typeface="Now Bold"/>
                <a:sym typeface="Now Bold"/>
              </a:rPr>
              <a:t>Computed correlation of all features with Heart_Risk.</a:t>
            </a:r>
          </a:p>
        </p:txBody>
      </p:sp>
      <p:sp>
        <p:nvSpPr>
          <p:cNvPr id="8" name="TextBox 8"/>
          <p:cNvSpPr txBox="1"/>
          <p:nvPr/>
        </p:nvSpPr>
        <p:spPr>
          <a:xfrm>
            <a:off x="472116" y="3669817"/>
            <a:ext cx="7014807" cy="515884"/>
          </a:xfrm>
          <a:prstGeom prst="rect">
            <a:avLst/>
          </a:prstGeom>
        </p:spPr>
        <p:txBody>
          <a:bodyPr lIns="0" tIns="0" rIns="0" bIns="0" rtlCol="0" anchor="t">
            <a:spAutoFit/>
          </a:bodyPr>
          <a:lstStyle/>
          <a:p>
            <a:pPr marL="634119" marR="0" lvl="1" indent="-317060" algn="l" defTabSz="914400" rtl="0" eaLnBrk="1" fontAlgn="auto" latinLnBrk="0" hangingPunct="1">
              <a:lnSpc>
                <a:spcPts val="4112"/>
              </a:lnSpc>
              <a:spcBef>
                <a:spcPts val="0"/>
              </a:spcBef>
              <a:spcAft>
                <a:spcPts val="0"/>
              </a:spcAft>
              <a:buClrTx/>
              <a:buSzTx/>
              <a:buFont typeface="Arial"/>
              <a:buChar char="•"/>
              <a:tabLst/>
              <a:defRPr/>
            </a:pPr>
            <a:r>
              <a:rPr kumimoji="0" lang="en-US" sz="2937" b="1" i="0" u="none" strike="noStrike" kern="1200" cap="none" spc="0" normalizeH="0" baseline="0" noProof="0">
                <a:ln>
                  <a:noFill/>
                </a:ln>
                <a:solidFill>
                  <a:srgbClr val="F5F5EF"/>
                </a:solidFill>
                <a:effectLst/>
                <a:uLnTx/>
                <a:uFillTx/>
                <a:latin typeface="Now Bold"/>
                <a:ea typeface="Now Bold"/>
                <a:cs typeface="Now Bold"/>
                <a:sym typeface="Now Bold"/>
              </a:rPr>
              <a:t>Visualized using a heatmap:</a:t>
            </a:r>
          </a:p>
        </p:txBody>
      </p:sp>
      <p:sp>
        <p:nvSpPr>
          <p:cNvPr id="9" name="TextBox 9"/>
          <p:cNvSpPr txBox="1"/>
          <p:nvPr/>
        </p:nvSpPr>
        <p:spPr>
          <a:xfrm>
            <a:off x="1426300" y="4477335"/>
            <a:ext cx="9075561" cy="515884"/>
          </a:xfrm>
          <a:prstGeom prst="rect">
            <a:avLst/>
          </a:prstGeom>
        </p:spPr>
        <p:txBody>
          <a:bodyPr lIns="0" tIns="0" rIns="0" bIns="0" rtlCol="0" anchor="t">
            <a:spAutoFit/>
          </a:bodyPr>
          <a:lstStyle/>
          <a:p>
            <a:pPr marL="634119" marR="0" lvl="1" indent="-317060" algn="l" defTabSz="914400" rtl="0" eaLnBrk="1" fontAlgn="auto" latinLnBrk="0" hangingPunct="1">
              <a:lnSpc>
                <a:spcPts val="4112"/>
              </a:lnSpc>
              <a:spcBef>
                <a:spcPts val="0"/>
              </a:spcBef>
              <a:spcAft>
                <a:spcPts val="0"/>
              </a:spcAft>
              <a:buClrTx/>
              <a:buSzTx/>
              <a:buFont typeface="Arial"/>
              <a:buChar char="•"/>
              <a:tabLst/>
              <a:defRPr/>
            </a:pPr>
            <a:r>
              <a:rPr kumimoji="0" lang="en-US" sz="2937" b="1" i="0" u="none" strike="noStrike" kern="1200" cap="none" spc="0" normalizeH="0" baseline="0" noProof="0">
                <a:ln>
                  <a:noFill/>
                </a:ln>
                <a:solidFill>
                  <a:srgbClr val="F5F5EF"/>
                </a:solidFill>
                <a:effectLst/>
                <a:uLnTx/>
                <a:uFillTx/>
                <a:latin typeface="Now Bold"/>
                <a:ea typeface="Now Bold"/>
                <a:cs typeface="Now Bold"/>
                <a:sym typeface="Now Bold"/>
              </a:rPr>
              <a:t>Shows strength &amp; direction of relationships.</a:t>
            </a:r>
          </a:p>
        </p:txBody>
      </p:sp>
      <p:sp>
        <p:nvSpPr>
          <p:cNvPr id="10" name="TextBox 10"/>
          <p:cNvSpPr txBox="1"/>
          <p:nvPr/>
        </p:nvSpPr>
        <p:spPr>
          <a:xfrm>
            <a:off x="472116" y="5284853"/>
            <a:ext cx="14909671" cy="515884"/>
          </a:xfrm>
          <a:prstGeom prst="rect">
            <a:avLst/>
          </a:prstGeom>
        </p:spPr>
        <p:txBody>
          <a:bodyPr lIns="0" tIns="0" rIns="0" bIns="0" rtlCol="0" anchor="t">
            <a:spAutoFit/>
          </a:bodyPr>
          <a:lstStyle/>
          <a:p>
            <a:pPr marL="634119" marR="0" lvl="1" indent="-317060" algn="l" defTabSz="914400" rtl="0" eaLnBrk="1" fontAlgn="auto" latinLnBrk="0" hangingPunct="1">
              <a:lnSpc>
                <a:spcPts val="4112"/>
              </a:lnSpc>
              <a:spcBef>
                <a:spcPts val="0"/>
              </a:spcBef>
              <a:spcAft>
                <a:spcPts val="0"/>
              </a:spcAft>
              <a:buClrTx/>
              <a:buSzTx/>
              <a:buFont typeface="Arial"/>
              <a:buChar char="•"/>
              <a:tabLst/>
              <a:defRPr/>
            </a:pPr>
            <a:r>
              <a:rPr kumimoji="0" lang="en-US" sz="2937" b="1" i="0" u="none" strike="noStrike" kern="1200" cap="none" spc="0" normalizeH="0" baseline="0" noProof="0">
                <a:ln>
                  <a:noFill/>
                </a:ln>
                <a:solidFill>
                  <a:srgbClr val="F5F5EF"/>
                </a:solidFill>
                <a:effectLst/>
                <a:uLnTx/>
                <a:uFillTx/>
                <a:latin typeface="Now Bold"/>
                <a:ea typeface="Now Bold"/>
                <a:cs typeface="Now Bold"/>
                <a:sym typeface="Now Bold"/>
              </a:rPr>
              <a:t>Key Insight: Age and health behaviors have strong correlation with risk.</a:t>
            </a:r>
          </a:p>
        </p:txBody>
      </p:sp>
      <p:pic>
        <p:nvPicPr>
          <p:cNvPr id="11" name="Picture 10" descr="A black background with white text&#10;&#10;AI-generated content may be incorrect.">
            <a:extLst>
              <a:ext uri="{FF2B5EF4-FFF2-40B4-BE49-F238E27FC236}">
                <a16:creationId xmlns:a16="http://schemas.microsoft.com/office/drawing/2014/main" id="{2FE6991F-B74D-645E-22A0-13CBEE2FD7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12" name="Picture 11" descr="A logo of a globe with a graduation cap&#10;&#10;AI-generated content may be incorrect.">
            <a:extLst>
              <a:ext uri="{FF2B5EF4-FFF2-40B4-BE49-F238E27FC236}">
                <a16:creationId xmlns:a16="http://schemas.microsoft.com/office/drawing/2014/main" id="{0FD87BAE-8E63-EF43-95D2-8019633414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651416" cy="16440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A64B8"/>
        </a:solidFill>
        <a:effectLst/>
      </p:bgPr>
    </p:bg>
    <p:spTree>
      <p:nvGrpSpPr>
        <p:cNvPr id="1" name=""/>
        <p:cNvGrpSpPr/>
        <p:nvPr/>
      </p:nvGrpSpPr>
      <p:grpSpPr>
        <a:xfrm>
          <a:off x="0" y="0"/>
          <a:ext cx="0" cy="0"/>
          <a:chOff x="0" y="0"/>
          <a:chExt cx="0" cy="0"/>
        </a:xfrm>
      </p:grpSpPr>
      <p:grpSp>
        <p:nvGrpSpPr>
          <p:cNvPr id="2" name="Group 2"/>
          <p:cNvGrpSpPr/>
          <p:nvPr/>
        </p:nvGrpSpPr>
        <p:grpSpPr>
          <a:xfrm>
            <a:off x="10433321" y="4352557"/>
            <a:ext cx="8557477" cy="6781800"/>
            <a:chOff x="0" y="0"/>
            <a:chExt cx="11409969" cy="9042400"/>
          </a:xfrm>
        </p:grpSpPr>
        <p:sp>
          <p:nvSpPr>
            <p:cNvPr id="3" name="Freeform 3"/>
            <p:cNvSpPr/>
            <p:nvPr/>
          </p:nvSpPr>
          <p:spPr>
            <a:xfrm flipH="1">
              <a:off x="0" y="0"/>
              <a:ext cx="11409934" cy="9042400"/>
            </a:xfrm>
            <a:custGeom>
              <a:avLst/>
              <a:gdLst/>
              <a:ahLst/>
              <a:cxnLst/>
              <a:rect l="l" t="t" r="r" b="b"/>
              <a:pathLst>
                <a:path w="11409934" h="9042400">
                  <a:moveTo>
                    <a:pt x="0" y="0"/>
                  </a:moveTo>
                  <a:lnTo>
                    <a:pt x="11409934" y="0"/>
                  </a:lnTo>
                  <a:lnTo>
                    <a:pt x="11409934" y="9042400"/>
                  </a:lnTo>
                  <a:lnTo>
                    <a:pt x="0" y="9042400"/>
                  </a:lnTo>
                  <a:lnTo>
                    <a:pt x="0" y="0"/>
                  </a:lnTo>
                  <a:close/>
                </a:path>
              </a:pathLst>
            </a:custGeom>
            <a:blipFill>
              <a:blip r:embed="rId2"/>
              <a:stretch>
                <a:fillRect l="-9437" r="-943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 name="Freeform 4"/>
          <p:cNvSpPr/>
          <p:nvPr/>
        </p:nvSpPr>
        <p:spPr>
          <a:xfrm>
            <a:off x="506075" y="3162300"/>
            <a:ext cx="2588994" cy="781405"/>
          </a:xfrm>
          <a:custGeom>
            <a:avLst/>
            <a:gdLst/>
            <a:ahLst/>
            <a:cxnLst/>
            <a:rect l="l" t="t" r="r" b="b"/>
            <a:pathLst>
              <a:path w="2588994" h="781405">
                <a:moveTo>
                  <a:pt x="0" y="0"/>
                </a:moveTo>
                <a:lnTo>
                  <a:pt x="2588993" y="0"/>
                </a:lnTo>
                <a:lnTo>
                  <a:pt x="2588993" y="781406"/>
                </a:lnTo>
                <a:lnTo>
                  <a:pt x="0" y="7814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2020727" y="4897840"/>
            <a:ext cx="2588994" cy="781405"/>
          </a:xfrm>
          <a:custGeom>
            <a:avLst/>
            <a:gdLst/>
            <a:ahLst/>
            <a:cxnLst/>
            <a:rect l="l" t="t" r="r" b="b"/>
            <a:pathLst>
              <a:path w="2588994" h="781405">
                <a:moveTo>
                  <a:pt x="0" y="0"/>
                </a:moveTo>
                <a:lnTo>
                  <a:pt x="2588994" y="0"/>
                </a:lnTo>
                <a:lnTo>
                  <a:pt x="2588994" y="781405"/>
                </a:lnTo>
                <a:lnTo>
                  <a:pt x="0" y="7814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4047328" y="6612131"/>
            <a:ext cx="2708151" cy="817369"/>
          </a:xfrm>
          <a:custGeom>
            <a:avLst/>
            <a:gdLst/>
            <a:ahLst/>
            <a:cxnLst/>
            <a:rect l="l" t="t" r="r" b="b"/>
            <a:pathLst>
              <a:path w="2708151" h="817369">
                <a:moveTo>
                  <a:pt x="0" y="0"/>
                </a:moveTo>
                <a:lnTo>
                  <a:pt x="2708151" y="0"/>
                </a:lnTo>
                <a:lnTo>
                  <a:pt x="2708151" y="817369"/>
                </a:lnTo>
                <a:lnTo>
                  <a:pt x="0" y="817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4041447" y="1683073"/>
            <a:ext cx="10205106" cy="1210652"/>
          </a:xfrm>
          <a:prstGeom prst="rect">
            <a:avLst/>
          </a:prstGeom>
        </p:spPr>
        <p:txBody>
          <a:bodyPr wrap="square" lIns="0" tIns="0" rIns="0" bIns="0" rtlCol="0" anchor="t">
            <a:spAutoFit/>
          </a:bodyPr>
          <a:lstStyle/>
          <a:p>
            <a:pPr marL="0" marR="0" lvl="0" indent="0" algn="ctr" defTabSz="914400" rtl="0" eaLnBrk="1" fontAlgn="auto" latinLnBrk="0" hangingPunct="1">
              <a:lnSpc>
                <a:spcPts val="9758"/>
              </a:lnSpc>
              <a:spcBef>
                <a:spcPct val="0"/>
              </a:spcBef>
              <a:spcAft>
                <a:spcPts val="0"/>
              </a:spcAft>
              <a:buClrTx/>
              <a:buSzTx/>
              <a:buFontTx/>
              <a:buNone/>
              <a:tabLst/>
              <a:defRPr/>
            </a:pPr>
            <a:r>
              <a:rPr kumimoji="0" lang="en-US" sz="6969" b="1" i="0" u="none" strike="noStrike" kern="1200" cap="none" spc="0" normalizeH="0" baseline="0" noProof="0" dirty="0">
                <a:ln>
                  <a:noFill/>
                </a:ln>
                <a:solidFill>
                  <a:srgbClr val="F5F5EF"/>
                </a:solidFill>
                <a:effectLst/>
                <a:uLnTx/>
                <a:uFillTx/>
                <a:latin typeface="Now Bold"/>
                <a:ea typeface="Now Bold"/>
                <a:cs typeface="Now Bold"/>
                <a:sym typeface="Now Bold"/>
              </a:rPr>
              <a:t> Age-Based Trends</a:t>
            </a:r>
          </a:p>
        </p:txBody>
      </p:sp>
      <p:sp>
        <p:nvSpPr>
          <p:cNvPr id="8" name="TextBox 8"/>
          <p:cNvSpPr txBox="1"/>
          <p:nvPr/>
        </p:nvSpPr>
        <p:spPr>
          <a:xfrm>
            <a:off x="1841087" y="4963184"/>
            <a:ext cx="11861204" cy="1164526"/>
          </a:xfrm>
          <a:prstGeom prst="rect">
            <a:avLst/>
          </a:prstGeom>
        </p:spPr>
        <p:txBody>
          <a:bodyPr lIns="0" tIns="0" rIns="0" bIns="0" rtlCol="0" anchor="t">
            <a:spAutoFit/>
          </a:bodyPr>
          <a:lstStyle/>
          <a:p>
            <a:pPr marL="707319" marR="0" lvl="1" indent="-353660" algn="l" defTabSz="914400" rtl="0" eaLnBrk="1" fontAlgn="auto" latinLnBrk="0" hangingPunct="1">
              <a:lnSpc>
                <a:spcPts val="4586"/>
              </a:lnSpc>
              <a:spcBef>
                <a:spcPts val="0"/>
              </a:spcBef>
              <a:spcAft>
                <a:spcPts val="0"/>
              </a:spcAft>
              <a:buClrTx/>
              <a:buSzTx/>
              <a:buFont typeface="Arial"/>
              <a:buChar char="•"/>
              <a:tabLst/>
              <a:defRPr/>
            </a:pPr>
            <a:r>
              <a:rPr kumimoji="0" lang="en-US" sz="3276" b="1" i="0" u="none" strike="noStrike" kern="1200" cap="none" spc="0" normalizeH="0" baseline="0" noProof="0">
                <a:ln>
                  <a:noFill/>
                </a:ln>
                <a:solidFill>
                  <a:srgbClr val="F5F5EF"/>
                </a:solidFill>
                <a:effectLst/>
                <a:uLnTx/>
                <a:uFillTx/>
                <a:latin typeface="Now Bold"/>
                <a:ea typeface="Now Bold"/>
                <a:cs typeface="Now Bold"/>
                <a:sym typeface="Now Bold"/>
              </a:rPr>
              <a:t>Boxplot:</a:t>
            </a:r>
          </a:p>
          <a:p>
            <a:pPr marL="0" marR="0" lvl="0" indent="0" algn="l" defTabSz="914400" rtl="0" eaLnBrk="1" fontAlgn="auto" latinLnBrk="0" hangingPunct="1">
              <a:lnSpc>
                <a:spcPts val="4587"/>
              </a:lnSpc>
              <a:spcBef>
                <a:spcPct val="0"/>
              </a:spcBef>
              <a:spcAft>
                <a:spcPts val="0"/>
              </a:spcAft>
              <a:buClrTx/>
              <a:buSzTx/>
              <a:buFontTx/>
              <a:buNone/>
              <a:tabLst/>
              <a:defRPr/>
            </a:pPr>
            <a:r>
              <a:rPr kumimoji="0" lang="en-US" sz="3276" b="1" i="0" u="none" strike="noStrike" kern="1200" cap="none" spc="0" normalizeH="0" baseline="0" noProof="0">
                <a:ln>
                  <a:noFill/>
                </a:ln>
                <a:solidFill>
                  <a:srgbClr val="F5F5EF"/>
                </a:solidFill>
                <a:effectLst/>
                <a:uLnTx/>
                <a:uFillTx/>
                <a:latin typeface="Now Bold"/>
                <a:ea typeface="Now Bold"/>
                <a:cs typeface="Now Bold"/>
                <a:sym typeface="Now Bold"/>
              </a:rPr>
              <a:t>Age distribution for people with and without heart risk.</a:t>
            </a:r>
          </a:p>
        </p:txBody>
      </p:sp>
      <p:sp>
        <p:nvSpPr>
          <p:cNvPr id="9" name="TextBox 9"/>
          <p:cNvSpPr txBox="1"/>
          <p:nvPr/>
        </p:nvSpPr>
        <p:spPr>
          <a:xfrm>
            <a:off x="3635043" y="6689685"/>
            <a:ext cx="13186525" cy="1164561"/>
          </a:xfrm>
          <a:prstGeom prst="rect">
            <a:avLst/>
          </a:prstGeom>
        </p:spPr>
        <p:txBody>
          <a:bodyPr lIns="0" tIns="0" rIns="0" bIns="0" rtlCol="0" anchor="t">
            <a:spAutoFit/>
          </a:bodyPr>
          <a:lstStyle/>
          <a:p>
            <a:pPr marL="707319" marR="0" lvl="1" indent="-353660" algn="l" defTabSz="914400" rtl="0" eaLnBrk="1" fontAlgn="auto" latinLnBrk="0" hangingPunct="1">
              <a:lnSpc>
                <a:spcPts val="4586"/>
              </a:lnSpc>
              <a:spcBef>
                <a:spcPts val="0"/>
              </a:spcBef>
              <a:spcAft>
                <a:spcPts val="0"/>
              </a:spcAft>
              <a:buClrTx/>
              <a:buSzTx/>
              <a:buFont typeface="Arial"/>
              <a:buChar char="•"/>
              <a:tabLst/>
              <a:defRPr/>
            </a:pPr>
            <a:r>
              <a:rPr kumimoji="0" lang="en-US" sz="3276" b="1" i="0" u="none" strike="noStrike" kern="1200" cap="none" spc="0" normalizeH="0" baseline="0" noProof="0" dirty="0">
                <a:ln>
                  <a:noFill/>
                </a:ln>
                <a:solidFill>
                  <a:srgbClr val="F5F5EF"/>
                </a:solidFill>
                <a:effectLst/>
                <a:uLnTx/>
                <a:uFillTx/>
                <a:latin typeface="Now Bold"/>
                <a:ea typeface="Now Bold"/>
                <a:cs typeface="Now Bold"/>
                <a:sym typeface="Now Bold"/>
              </a:rPr>
              <a:t>Histogram: </a:t>
            </a:r>
          </a:p>
          <a:p>
            <a:pPr marL="0" marR="0" lvl="0" indent="0" algn="l" defTabSz="914400" rtl="0" eaLnBrk="1" fontAlgn="auto" latinLnBrk="0" hangingPunct="1">
              <a:lnSpc>
                <a:spcPts val="4586"/>
              </a:lnSpc>
              <a:spcBef>
                <a:spcPts val="0"/>
              </a:spcBef>
              <a:spcAft>
                <a:spcPts val="0"/>
              </a:spcAft>
              <a:buClrTx/>
              <a:buSzTx/>
              <a:buFontTx/>
              <a:buNone/>
              <a:tabLst/>
              <a:defRPr/>
            </a:pPr>
            <a:r>
              <a:rPr kumimoji="0" lang="en-US" sz="3276" b="1" i="0" u="none" strike="noStrike" kern="1200" cap="none" spc="0" normalizeH="0" baseline="0" noProof="0" dirty="0">
                <a:ln>
                  <a:noFill/>
                </a:ln>
                <a:solidFill>
                  <a:srgbClr val="F5F5EF"/>
                </a:solidFill>
                <a:effectLst/>
                <a:uLnTx/>
                <a:uFillTx/>
                <a:latin typeface="Now Bold"/>
                <a:ea typeface="Now Bold"/>
                <a:cs typeface="Now Bold"/>
                <a:sym typeface="Now Bold"/>
              </a:rPr>
              <a:t>Age overlay for both classes.</a:t>
            </a:r>
          </a:p>
        </p:txBody>
      </p:sp>
      <p:sp>
        <p:nvSpPr>
          <p:cNvPr id="10" name="TextBox 10"/>
          <p:cNvSpPr txBox="1"/>
          <p:nvPr/>
        </p:nvSpPr>
        <p:spPr>
          <a:xfrm>
            <a:off x="378663" y="3233295"/>
            <a:ext cx="13186525" cy="1164561"/>
          </a:xfrm>
          <a:prstGeom prst="rect">
            <a:avLst/>
          </a:prstGeom>
        </p:spPr>
        <p:txBody>
          <a:bodyPr lIns="0" tIns="0" rIns="0" bIns="0" rtlCol="0" anchor="t">
            <a:spAutoFit/>
          </a:bodyPr>
          <a:lstStyle/>
          <a:p>
            <a:pPr marL="707319" marR="0" lvl="1" indent="-353660" algn="l" defTabSz="914400" rtl="0" eaLnBrk="1" fontAlgn="auto" latinLnBrk="0" hangingPunct="1">
              <a:lnSpc>
                <a:spcPts val="4586"/>
              </a:lnSpc>
              <a:spcBef>
                <a:spcPts val="0"/>
              </a:spcBef>
              <a:spcAft>
                <a:spcPts val="0"/>
              </a:spcAft>
              <a:buClrTx/>
              <a:buSzTx/>
              <a:buFont typeface="Arial"/>
              <a:buChar char="•"/>
              <a:tabLst/>
              <a:defRPr/>
            </a:pPr>
            <a:r>
              <a:rPr kumimoji="0" lang="en-US" sz="3276" b="1" i="0" u="none" strike="noStrike" kern="1200" cap="none" spc="0" normalizeH="0" baseline="0" noProof="0">
                <a:ln>
                  <a:noFill/>
                </a:ln>
                <a:solidFill>
                  <a:srgbClr val="F5F5EF"/>
                </a:solidFill>
                <a:effectLst/>
                <a:uLnTx/>
                <a:uFillTx/>
                <a:latin typeface="Now Bold"/>
                <a:ea typeface="Now Bold"/>
                <a:cs typeface="Now Bold"/>
                <a:sym typeface="Now Bold"/>
              </a:rPr>
              <a:t>Finding: </a:t>
            </a:r>
          </a:p>
          <a:p>
            <a:pPr marL="0" marR="0" lvl="0" indent="0" algn="l" defTabSz="914400" rtl="0" eaLnBrk="1" fontAlgn="auto" latinLnBrk="0" hangingPunct="1">
              <a:lnSpc>
                <a:spcPts val="4586"/>
              </a:lnSpc>
              <a:spcBef>
                <a:spcPts val="0"/>
              </a:spcBef>
              <a:spcAft>
                <a:spcPts val="0"/>
              </a:spcAft>
              <a:buClrTx/>
              <a:buSzTx/>
              <a:buFontTx/>
              <a:buNone/>
              <a:tabLst/>
              <a:defRPr/>
            </a:pPr>
            <a:r>
              <a:rPr kumimoji="0" lang="en-US" sz="3276" b="1" i="0" u="none" strike="noStrike" kern="1200" cap="none" spc="0" normalizeH="0" baseline="0" noProof="0">
                <a:ln>
                  <a:noFill/>
                </a:ln>
                <a:solidFill>
                  <a:srgbClr val="F5F5EF"/>
                </a:solidFill>
                <a:effectLst/>
                <a:uLnTx/>
                <a:uFillTx/>
                <a:latin typeface="Now Bold"/>
                <a:ea typeface="Now Bold"/>
                <a:cs typeface="Now Bold"/>
                <a:sym typeface="Now Bold"/>
              </a:rPr>
              <a:t>Higher age correlates with greater heart disease risk.</a:t>
            </a:r>
          </a:p>
        </p:txBody>
      </p:sp>
      <p:pic>
        <p:nvPicPr>
          <p:cNvPr id="11" name="Picture 10" descr="A black background with white text&#10;&#10;AI-generated content may be incorrect.">
            <a:extLst>
              <a:ext uri="{FF2B5EF4-FFF2-40B4-BE49-F238E27FC236}">
                <a16:creationId xmlns:a16="http://schemas.microsoft.com/office/drawing/2014/main" id="{D1772318-CA64-802D-ED40-6327ABC0D4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12" name="Picture 11" descr="A logo of a globe with a graduation cap&#10;&#10;AI-generated content may be incorrect.">
            <a:extLst>
              <a:ext uri="{FF2B5EF4-FFF2-40B4-BE49-F238E27FC236}">
                <a16:creationId xmlns:a16="http://schemas.microsoft.com/office/drawing/2014/main" id="{30B3230B-C0C9-3296-36CA-C3E58A1C7E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651416" cy="16440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DEF41-1F04-024F-BFA4-369AE0630E8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C93BF47-B38C-55FB-5EF3-9B7DC3808F6E}"/>
              </a:ext>
            </a:extLst>
          </p:cNvPr>
          <p:cNvGrpSpPr/>
          <p:nvPr/>
        </p:nvGrpSpPr>
        <p:grpSpPr>
          <a:xfrm>
            <a:off x="-201920" y="0"/>
            <a:ext cx="6297920" cy="10287000"/>
            <a:chOff x="0" y="0"/>
            <a:chExt cx="2556540" cy="3479800"/>
          </a:xfrm>
        </p:grpSpPr>
        <p:sp>
          <p:nvSpPr>
            <p:cNvPr id="3" name="Freeform 3">
              <a:extLst>
                <a:ext uri="{FF2B5EF4-FFF2-40B4-BE49-F238E27FC236}">
                  <a16:creationId xmlns:a16="http://schemas.microsoft.com/office/drawing/2014/main" id="{D456E007-F5EF-F5EE-8637-897E4F7526F2}"/>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5031E048-1A39-A80D-D575-CDDCC3AC6835}"/>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FFB635B0-F328-FEDF-11C7-F8B632BB2655}"/>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0652F3D8-B425-1028-455F-0AD0BD6C73E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32FE7EA9-4DCB-9AFA-5502-ACBD0A99F41D}"/>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ACF23D7B-AF33-0534-F220-F5F0A9144FE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DA5AA5E1-C32C-4C32-DEF8-3BF1509DEA60}"/>
              </a:ext>
            </a:extLst>
          </p:cNvPr>
          <p:cNvSpPr txBox="1"/>
          <p:nvPr/>
        </p:nvSpPr>
        <p:spPr>
          <a:xfrm>
            <a:off x="1183169" y="1442589"/>
            <a:ext cx="4942438" cy="1935786"/>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Data </a:t>
            </a:r>
          </a:p>
          <a:p>
            <a:pPr algn="l">
              <a:lnSpc>
                <a:spcPts val="7680"/>
              </a:lnSpc>
            </a:pPr>
            <a:r>
              <a:rPr lang="en-US" sz="5400" b="1" dirty="0">
                <a:solidFill>
                  <a:srgbClr val="F5F5EF"/>
                </a:solidFill>
                <a:latin typeface="Now Bold"/>
                <a:ea typeface="Now Bold"/>
                <a:cs typeface="Now Bold"/>
                <a:sym typeface="Now Bold"/>
              </a:rPr>
              <a:t>Preprocessing</a:t>
            </a:r>
          </a:p>
        </p:txBody>
      </p:sp>
      <p:grpSp>
        <p:nvGrpSpPr>
          <p:cNvPr id="45" name="Group 44">
            <a:extLst>
              <a:ext uri="{FF2B5EF4-FFF2-40B4-BE49-F238E27FC236}">
                <a16:creationId xmlns:a16="http://schemas.microsoft.com/office/drawing/2014/main" id="{38C1AE33-1492-523A-3E4C-069E02F9C74C}"/>
              </a:ext>
            </a:extLst>
          </p:cNvPr>
          <p:cNvGrpSpPr/>
          <p:nvPr/>
        </p:nvGrpSpPr>
        <p:grpSpPr>
          <a:xfrm>
            <a:off x="-62359" y="1807757"/>
            <a:ext cx="1052959" cy="1222219"/>
            <a:chOff x="9354315" y="1526525"/>
            <a:chExt cx="1284310" cy="1561760"/>
          </a:xfrm>
        </p:grpSpPr>
        <p:sp>
          <p:nvSpPr>
            <p:cNvPr id="46" name="Rectangle: Rounded Corners 45">
              <a:extLst>
                <a:ext uri="{FF2B5EF4-FFF2-40B4-BE49-F238E27FC236}">
                  <a16:creationId xmlns:a16="http://schemas.microsoft.com/office/drawing/2014/main" id="{85D3E1E8-8929-D8C3-E172-E59D3107311D}"/>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B94E7BCC-BCFB-F5BB-412B-1551E0945307}"/>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D2C02728-3FCB-C9FA-947C-853A9FB48051}"/>
                </a:ext>
              </a:extLst>
            </p:cNvPr>
            <p:cNvSpPr txBox="1"/>
            <p:nvPr/>
          </p:nvSpPr>
          <p:spPr>
            <a:xfrm>
              <a:off x="9609546" y="1672480"/>
              <a:ext cx="710086"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6</a:t>
              </a:r>
            </a:p>
          </p:txBody>
        </p:sp>
      </p:grpSp>
      <p:pic>
        <p:nvPicPr>
          <p:cNvPr id="50" name="Picture 49" descr="A black background with white text&#10;&#10;AI-generated content may be incorrect.">
            <a:extLst>
              <a:ext uri="{FF2B5EF4-FFF2-40B4-BE49-F238E27FC236}">
                <a16:creationId xmlns:a16="http://schemas.microsoft.com/office/drawing/2014/main" id="{0E544A31-122D-8281-1E7D-A4BE7BDE7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F06FA555-AE5C-4202-3763-EB8B452E8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grpSp>
        <p:nvGrpSpPr>
          <p:cNvPr id="68" name="Google Shape;777;p37">
            <a:extLst>
              <a:ext uri="{FF2B5EF4-FFF2-40B4-BE49-F238E27FC236}">
                <a16:creationId xmlns:a16="http://schemas.microsoft.com/office/drawing/2014/main" id="{5F7904DB-3F0A-D941-BC74-A0DE26C991C0}"/>
              </a:ext>
            </a:extLst>
          </p:cNvPr>
          <p:cNvGrpSpPr/>
          <p:nvPr/>
        </p:nvGrpSpPr>
        <p:grpSpPr>
          <a:xfrm>
            <a:off x="7277102" y="3534169"/>
            <a:ext cx="9829800" cy="2630223"/>
            <a:chOff x="-104768" y="1511772"/>
            <a:chExt cx="9829800" cy="2630223"/>
          </a:xfrm>
        </p:grpSpPr>
        <p:cxnSp>
          <p:nvCxnSpPr>
            <p:cNvPr id="69" name="Google Shape;778;p37">
              <a:extLst>
                <a:ext uri="{FF2B5EF4-FFF2-40B4-BE49-F238E27FC236}">
                  <a16:creationId xmlns:a16="http://schemas.microsoft.com/office/drawing/2014/main" id="{FCFE1A29-8C42-7E45-DDDB-C2D3ACEB56B4}"/>
                </a:ext>
              </a:extLst>
            </p:cNvPr>
            <p:cNvCxnSpPr>
              <a:cxnSpLocks/>
            </p:cNvCxnSpPr>
            <p:nvPr/>
          </p:nvCxnSpPr>
          <p:spPr>
            <a:xfrm>
              <a:off x="-104768" y="2805442"/>
              <a:ext cx="9829800" cy="11608"/>
            </a:xfrm>
            <a:prstGeom prst="straightConnector1">
              <a:avLst/>
            </a:prstGeom>
            <a:noFill/>
            <a:ln w="9525" cap="flat" cmpd="sng">
              <a:solidFill>
                <a:schemeClr val="dk1"/>
              </a:solidFill>
              <a:prstDash val="dash"/>
              <a:round/>
              <a:headEnd type="none" w="med" len="med"/>
              <a:tailEnd type="none" w="med" len="med"/>
            </a:ln>
          </p:spPr>
        </p:cxnSp>
        <p:sp>
          <p:nvSpPr>
            <p:cNvPr id="70" name="Google Shape;779;p37">
              <a:extLst>
                <a:ext uri="{FF2B5EF4-FFF2-40B4-BE49-F238E27FC236}">
                  <a16:creationId xmlns:a16="http://schemas.microsoft.com/office/drawing/2014/main" id="{8F021AEB-BCEB-A84F-92C4-9C843B867CD1}"/>
                </a:ext>
              </a:extLst>
            </p:cNvPr>
            <p:cNvSpPr/>
            <p:nvPr/>
          </p:nvSpPr>
          <p:spPr>
            <a:xfrm rot="8100000">
              <a:off x="2080685" y="1511772"/>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82;p37">
              <a:extLst>
                <a:ext uri="{FF2B5EF4-FFF2-40B4-BE49-F238E27FC236}">
                  <a16:creationId xmlns:a16="http://schemas.microsoft.com/office/drawing/2014/main" id="{FF87B71A-89D9-0D43-B91C-1E2BCE8ECA15}"/>
                </a:ext>
              </a:extLst>
            </p:cNvPr>
            <p:cNvSpPr/>
            <p:nvPr/>
          </p:nvSpPr>
          <p:spPr>
            <a:xfrm rot="-2700000">
              <a:off x="7096657" y="3559905"/>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4" name="Google Shape;783;p37">
              <a:extLst>
                <a:ext uri="{FF2B5EF4-FFF2-40B4-BE49-F238E27FC236}">
                  <a16:creationId xmlns:a16="http://schemas.microsoft.com/office/drawing/2014/main" id="{77302A3C-F56A-63B6-DE28-43CB68756E16}"/>
                </a:ext>
              </a:extLst>
            </p:cNvPr>
            <p:cNvCxnSpPr/>
            <p:nvPr/>
          </p:nvCxnSpPr>
          <p:spPr>
            <a:xfrm>
              <a:off x="2371730" y="2203587"/>
              <a:ext cx="0" cy="601800"/>
            </a:xfrm>
            <a:prstGeom prst="straightConnector1">
              <a:avLst/>
            </a:prstGeom>
            <a:noFill/>
            <a:ln w="9525" cap="flat" cmpd="sng">
              <a:solidFill>
                <a:schemeClr val="dk1"/>
              </a:solidFill>
              <a:prstDash val="dash"/>
              <a:round/>
              <a:headEnd type="none" w="med" len="med"/>
              <a:tailEnd type="none" w="med" len="med"/>
            </a:ln>
          </p:spPr>
        </p:cxnSp>
        <p:cxnSp>
          <p:nvCxnSpPr>
            <p:cNvPr id="77" name="Google Shape;787;p37">
              <a:extLst>
                <a:ext uri="{FF2B5EF4-FFF2-40B4-BE49-F238E27FC236}">
                  <a16:creationId xmlns:a16="http://schemas.microsoft.com/office/drawing/2014/main" id="{2954627B-5956-A9C7-E8D0-9D96BA8A9624}"/>
                </a:ext>
              </a:extLst>
            </p:cNvPr>
            <p:cNvCxnSpPr>
              <a:cxnSpLocks/>
              <a:stCxn id="73" idx="7"/>
            </p:cNvCxnSpPr>
            <p:nvPr/>
          </p:nvCxnSpPr>
          <p:spPr>
            <a:xfrm flipH="1" flipV="1">
              <a:off x="7382913" y="2814934"/>
              <a:ext cx="4789" cy="624416"/>
            </a:xfrm>
            <a:prstGeom prst="straightConnector1">
              <a:avLst/>
            </a:prstGeom>
            <a:noFill/>
            <a:ln w="9525" cap="flat" cmpd="sng">
              <a:solidFill>
                <a:schemeClr val="dk1"/>
              </a:solidFill>
              <a:prstDash val="dash"/>
              <a:round/>
              <a:headEnd type="none" w="med" len="med"/>
              <a:tailEnd type="none" w="med" len="med"/>
            </a:ln>
          </p:spPr>
        </p:cxnSp>
      </p:grpSp>
      <p:sp>
        <p:nvSpPr>
          <p:cNvPr id="78" name="Google Shape;790;p37">
            <a:extLst>
              <a:ext uri="{FF2B5EF4-FFF2-40B4-BE49-F238E27FC236}">
                <a16:creationId xmlns:a16="http://schemas.microsoft.com/office/drawing/2014/main" id="{16D087D9-984A-EC5E-D6BA-7377B681F6B8}"/>
              </a:ext>
            </a:extLst>
          </p:cNvPr>
          <p:cNvSpPr txBox="1"/>
          <p:nvPr/>
        </p:nvSpPr>
        <p:spPr>
          <a:xfrm>
            <a:off x="7582719" y="5095504"/>
            <a:ext cx="434176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2400" b="1" dirty="0"/>
              <a:t>Separate Features and Target</a:t>
            </a:r>
            <a:endParaRPr lang="en-US" b="1" dirty="0">
              <a:solidFill>
                <a:srgbClr val="1F1A33"/>
              </a:solidFill>
              <a:latin typeface="Roboto Slab Light"/>
              <a:ea typeface="Roboto Slab Light"/>
              <a:cs typeface="Roboto Slab Light"/>
              <a:sym typeface="Roboto Slab Light"/>
            </a:endParaRPr>
          </a:p>
        </p:txBody>
      </p:sp>
      <p:sp>
        <p:nvSpPr>
          <p:cNvPr id="79" name="Google Shape;791;p37">
            <a:extLst>
              <a:ext uri="{FF2B5EF4-FFF2-40B4-BE49-F238E27FC236}">
                <a16:creationId xmlns:a16="http://schemas.microsoft.com/office/drawing/2014/main" id="{FC131620-91EE-5515-8629-DFB0A1586C9A}"/>
              </a:ext>
            </a:extLst>
          </p:cNvPr>
          <p:cNvSpPr txBox="1"/>
          <p:nvPr/>
        </p:nvSpPr>
        <p:spPr>
          <a:xfrm>
            <a:off x="9481580" y="3583644"/>
            <a:ext cx="544039" cy="6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01</a:t>
            </a:r>
            <a:endParaRPr sz="1800" b="1" dirty="0">
              <a:solidFill>
                <a:schemeClr val="bg1"/>
              </a:solidFill>
              <a:latin typeface="Advent Pro SemiBold"/>
              <a:ea typeface="Advent Pro SemiBold"/>
              <a:cs typeface="Advent Pro SemiBold"/>
              <a:sym typeface="Advent Pro SemiBold"/>
            </a:endParaRPr>
          </a:p>
        </p:txBody>
      </p:sp>
      <p:sp>
        <p:nvSpPr>
          <p:cNvPr id="85" name="Google Shape;795;p37">
            <a:extLst>
              <a:ext uri="{FF2B5EF4-FFF2-40B4-BE49-F238E27FC236}">
                <a16:creationId xmlns:a16="http://schemas.microsoft.com/office/drawing/2014/main" id="{D36FE06B-ADAB-5132-450B-A930A446ECB1}"/>
              </a:ext>
            </a:extLst>
          </p:cNvPr>
          <p:cNvSpPr txBox="1"/>
          <p:nvPr/>
        </p:nvSpPr>
        <p:spPr>
          <a:xfrm>
            <a:off x="14473032" y="5571337"/>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02</a:t>
            </a:r>
            <a:endParaRPr sz="1800" b="1" dirty="0">
              <a:solidFill>
                <a:schemeClr val="bg1"/>
              </a:solidFill>
              <a:latin typeface="Advent Pro SemiBold"/>
              <a:ea typeface="Advent Pro SemiBold"/>
              <a:cs typeface="Advent Pro SemiBold"/>
              <a:sym typeface="Advent Pro SemiBold"/>
            </a:endParaRPr>
          </a:p>
        </p:txBody>
      </p:sp>
      <p:sp>
        <p:nvSpPr>
          <p:cNvPr id="95" name="TextBox 94">
            <a:extLst>
              <a:ext uri="{FF2B5EF4-FFF2-40B4-BE49-F238E27FC236}">
                <a16:creationId xmlns:a16="http://schemas.microsoft.com/office/drawing/2014/main" id="{8B3D90EA-4202-ABCE-588A-303CF6FA8BD2}"/>
              </a:ext>
            </a:extLst>
          </p:cNvPr>
          <p:cNvSpPr txBox="1"/>
          <p:nvPr/>
        </p:nvSpPr>
        <p:spPr>
          <a:xfrm>
            <a:off x="16293476" y="3717869"/>
            <a:ext cx="487680" cy="370768"/>
          </a:xfrm>
          <a:prstGeom prst="rect">
            <a:avLst/>
          </a:prstGeom>
          <a:noFill/>
        </p:spPr>
        <p:txBody>
          <a:bodyPr wrap="square">
            <a:spAutoFit/>
          </a:bodyPr>
          <a:lstStyle/>
          <a:p>
            <a:r>
              <a:rPr lang="en" sz="1800" b="1" dirty="0">
                <a:solidFill>
                  <a:schemeClr val="bg1"/>
                </a:solidFill>
                <a:latin typeface="Advent Pro SemiBold"/>
                <a:ea typeface="Advent Pro SemiBold"/>
                <a:cs typeface="Advent Pro SemiBold"/>
                <a:sym typeface="Advent Pro SemiBold"/>
              </a:rPr>
              <a:t>05</a:t>
            </a:r>
            <a:endParaRPr lang="en-US" dirty="0"/>
          </a:p>
        </p:txBody>
      </p:sp>
      <p:sp>
        <p:nvSpPr>
          <p:cNvPr id="96" name="Google Shape;788;p37">
            <a:extLst>
              <a:ext uri="{FF2B5EF4-FFF2-40B4-BE49-F238E27FC236}">
                <a16:creationId xmlns:a16="http://schemas.microsoft.com/office/drawing/2014/main" id="{A5C6C0BD-43FF-217F-49C9-8F33677BD0E9}"/>
              </a:ext>
            </a:extLst>
          </p:cNvPr>
          <p:cNvSpPr txBox="1"/>
          <p:nvPr/>
        </p:nvSpPr>
        <p:spPr>
          <a:xfrm>
            <a:off x="13535741" y="6284947"/>
            <a:ext cx="2458083" cy="768300"/>
          </a:xfrm>
          <a:prstGeom prst="rect">
            <a:avLst/>
          </a:prstGeom>
          <a:noFill/>
          <a:ln>
            <a:noFill/>
          </a:ln>
        </p:spPr>
        <p:txBody>
          <a:bodyPr spcFirstLastPara="1" wrap="square" lIns="91425" tIns="274300" rIns="91425" bIns="0" anchor="b" anchorCtr="0">
            <a:noAutofit/>
          </a:bodyPr>
          <a:lstStyle/>
          <a:p>
            <a:pPr marL="0" lvl="0" indent="0" algn="ctr" rtl="0">
              <a:spcBef>
                <a:spcPts val="0"/>
              </a:spcBef>
              <a:spcAft>
                <a:spcPts val="1600"/>
              </a:spcAft>
              <a:buNone/>
            </a:pPr>
            <a:r>
              <a:rPr lang="en-US" sz="2400" b="1" dirty="0"/>
              <a:t>Split the Dataset</a:t>
            </a:r>
            <a:endParaRPr lang="en-US" sz="2400" b="1" dirty="0">
              <a:sym typeface="Roboto Slab Light"/>
            </a:endParaRPr>
          </a:p>
        </p:txBody>
      </p:sp>
      <p:pic>
        <p:nvPicPr>
          <p:cNvPr id="107" name="Picture 106" descr="A computer with graphs and charts&#10;&#10;AI-generated content may be incorrect.">
            <a:extLst>
              <a:ext uri="{FF2B5EF4-FFF2-40B4-BE49-F238E27FC236}">
                <a16:creationId xmlns:a16="http://schemas.microsoft.com/office/drawing/2014/main" id="{44212ABC-3D42-751A-6DEC-22F91FA409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2" y="6116658"/>
            <a:ext cx="4724400" cy="4326175"/>
          </a:xfrm>
          <a:prstGeom prst="rect">
            <a:avLst/>
          </a:prstGeom>
        </p:spPr>
      </p:pic>
    </p:spTree>
    <p:extLst>
      <p:ext uri="{BB962C8B-B14F-4D97-AF65-F5344CB8AC3E}">
        <p14:creationId xmlns:p14="http://schemas.microsoft.com/office/powerpoint/2010/main" val="3344226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6294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84529" y="0"/>
            <a:ext cx="17918940" cy="10100994"/>
            <a:chOff x="0" y="0"/>
            <a:chExt cx="23892002" cy="11356439"/>
          </a:xfrm>
        </p:grpSpPr>
        <p:sp>
          <p:nvSpPr>
            <p:cNvPr id="3" name="Freeform 3"/>
            <p:cNvSpPr/>
            <p:nvPr/>
          </p:nvSpPr>
          <p:spPr>
            <a:xfrm>
              <a:off x="0" y="0"/>
              <a:ext cx="23892002" cy="11356439"/>
            </a:xfrm>
            <a:custGeom>
              <a:avLst/>
              <a:gdLst/>
              <a:ahLst/>
              <a:cxnLst/>
              <a:rect l="l" t="t" r="r" b="b"/>
              <a:pathLst>
                <a:path w="23892002" h="11356439">
                  <a:moveTo>
                    <a:pt x="23588090" y="11356316"/>
                  </a:moveTo>
                  <a:lnTo>
                    <a:pt x="303911" y="11356316"/>
                  </a:lnTo>
                  <a:cubicBezTo>
                    <a:pt x="136398" y="11356316"/>
                    <a:pt x="0" y="11242034"/>
                    <a:pt x="0" y="11101787"/>
                  </a:cubicBezTo>
                  <a:lnTo>
                    <a:pt x="0" y="254635"/>
                  </a:lnTo>
                  <a:cubicBezTo>
                    <a:pt x="0" y="114282"/>
                    <a:pt x="136398" y="0"/>
                    <a:pt x="303911" y="0"/>
                  </a:cubicBezTo>
                  <a:lnTo>
                    <a:pt x="23588092" y="0"/>
                  </a:lnTo>
                  <a:cubicBezTo>
                    <a:pt x="23755477" y="0"/>
                    <a:pt x="23892002" y="114282"/>
                    <a:pt x="23892002" y="254635"/>
                  </a:cubicBezTo>
                  <a:lnTo>
                    <a:pt x="23892002" y="11101787"/>
                  </a:lnTo>
                  <a:cubicBezTo>
                    <a:pt x="23892002" y="11242034"/>
                    <a:pt x="23755604" y="11356439"/>
                    <a:pt x="23588092" y="11356439"/>
                  </a:cubicBez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4" name="Freeform 4"/>
          <p:cNvSpPr/>
          <p:nvPr/>
        </p:nvSpPr>
        <p:spPr>
          <a:xfrm>
            <a:off x="10645386" y="3892851"/>
            <a:ext cx="6890262" cy="4633701"/>
          </a:xfrm>
          <a:custGeom>
            <a:avLst/>
            <a:gdLst/>
            <a:ahLst/>
            <a:cxnLst/>
            <a:rect l="l" t="t" r="r" b="b"/>
            <a:pathLst>
              <a:path w="6890262" h="4633701">
                <a:moveTo>
                  <a:pt x="0" y="0"/>
                </a:moveTo>
                <a:lnTo>
                  <a:pt x="6890263" y="0"/>
                </a:lnTo>
                <a:lnTo>
                  <a:pt x="6890263" y="4633701"/>
                </a:lnTo>
                <a:lnTo>
                  <a:pt x="0" y="4633701"/>
                </a:lnTo>
                <a:lnTo>
                  <a:pt x="0" y="0"/>
                </a:lnTo>
                <a:close/>
              </a:path>
            </a:pathLst>
          </a:custGeom>
          <a:blipFill>
            <a:blip r:embed="rId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6096000" y="876300"/>
            <a:ext cx="7878432" cy="1237583"/>
          </a:xfrm>
          <a:prstGeom prst="rect">
            <a:avLst/>
          </a:prstGeom>
        </p:spPr>
        <p:txBody>
          <a:bodyPr wrap="square" lIns="0" tIns="0" rIns="0" bIns="0" rtlCol="0" anchor="t">
            <a:spAutoFit/>
          </a:bodyPr>
          <a:lstStyle/>
          <a:p>
            <a:pPr marL="0" marR="0" lvl="0" indent="0" algn="ctr" defTabSz="914400" rtl="0" eaLnBrk="1" fontAlgn="auto" latinLnBrk="0" hangingPunct="1">
              <a:lnSpc>
                <a:spcPts val="10035"/>
              </a:lnSpc>
              <a:spcBef>
                <a:spcPct val="0"/>
              </a:spcBef>
              <a:spcAft>
                <a:spcPts val="0"/>
              </a:spcAft>
              <a:buClrTx/>
              <a:buSzTx/>
              <a:buFontTx/>
              <a:buNone/>
              <a:tabLst/>
              <a:defRPr/>
            </a:pPr>
            <a:r>
              <a:rPr kumimoji="0" lang="en-US" sz="7168" b="1" i="0" u="none" strike="noStrike" kern="1200" cap="none" spc="0" normalizeH="0" baseline="0" noProof="0" dirty="0">
                <a:ln>
                  <a:noFill/>
                </a:ln>
                <a:solidFill>
                  <a:srgbClr val="09427D"/>
                </a:solidFill>
                <a:effectLst/>
                <a:uLnTx/>
                <a:uFillTx/>
                <a:latin typeface="Now Bold"/>
                <a:ea typeface="Now Bold"/>
                <a:cs typeface="Now Bold"/>
                <a:sym typeface="Now Bold"/>
              </a:rPr>
              <a:t>Model Training</a:t>
            </a:r>
          </a:p>
        </p:txBody>
      </p:sp>
      <p:sp>
        <p:nvSpPr>
          <p:cNvPr id="7" name="TextBox 7"/>
          <p:cNvSpPr txBox="1"/>
          <p:nvPr/>
        </p:nvSpPr>
        <p:spPr>
          <a:xfrm>
            <a:off x="665814" y="2577028"/>
            <a:ext cx="10989340" cy="547910"/>
          </a:xfrm>
          <a:prstGeom prst="rect">
            <a:avLst/>
          </a:prstGeom>
        </p:spPr>
        <p:txBody>
          <a:bodyPr lIns="0" tIns="0" rIns="0" bIns="0" rtlCol="0" anchor="t">
            <a:spAutoFit/>
          </a:bodyPr>
          <a:lstStyle/>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dirty="0">
                <a:ln>
                  <a:noFill/>
                </a:ln>
                <a:solidFill>
                  <a:srgbClr val="162942"/>
                </a:solidFill>
                <a:effectLst/>
                <a:uLnTx/>
                <a:uFillTx/>
                <a:latin typeface="Now Bold"/>
                <a:ea typeface="Now Bold"/>
                <a:cs typeface="Now Bold"/>
                <a:sym typeface="Now Bold"/>
              </a:rPr>
              <a:t>Goal:</a:t>
            </a:r>
            <a:r>
              <a:rPr kumimoji="0" lang="en-US" sz="3178" b="1" i="0" u="none" strike="noStrike" kern="1200" cap="none" spc="0" normalizeH="0" baseline="0" noProof="0" dirty="0">
                <a:ln>
                  <a:noFill/>
                </a:ln>
                <a:solidFill>
                  <a:srgbClr val="09427D"/>
                </a:solidFill>
                <a:effectLst/>
                <a:uLnTx/>
                <a:uFillTx/>
                <a:latin typeface="Now Bold"/>
                <a:ea typeface="Now Bold"/>
                <a:cs typeface="Now Bold"/>
                <a:sym typeface="Now Bold"/>
              </a:rPr>
              <a:t> Predict heart disease risk using ML models.</a:t>
            </a:r>
          </a:p>
        </p:txBody>
      </p:sp>
      <p:sp>
        <p:nvSpPr>
          <p:cNvPr id="8" name="TextBox 8"/>
          <p:cNvSpPr txBox="1"/>
          <p:nvPr/>
        </p:nvSpPr>
        <p:spPr>
          <a:xfrm>
            <a:off x="665814" y="3220188"/>
            <a:ext cx="3589631" cy="547910"/>
          </a:xfrm>
          <a:prstGeom prst="rect">
            <a:avLst/>
          </a:prstGeom>
        </p:spPr>
        <p:txBody>
          <a:bodyPr lIns="0" tIns="0" rIns="0" bIns="0" rtlCol="0" anchor="t">
            <a:spAutoFit/>
          </a:bodyPr>
          <a:lstStyle/>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dirty="0">
                <a:ln>
                  <a:noFill/>
                </a:ln>
                <a:solidFill>
                  <a:srgbClr val="162942"/>
                </a:solidFill>
                <a:effectLst/>
                <a:uLnTx/>
                <a:uFillTx/>
                <a:latin typeface="Now Bold"/>
                <a:ea typeface="Now Bold"/>
                <a:cs typeface="Now Bold"/>
                <a:sym typeface="Now Bold"/>
              </a:rPr>
              <a:t>Models used:</a:t>
            </a:r>
          </a:p>
        </p:txBody>
      </p:sp>
      <p:sp>
        <p:nvSpPr>
          <p:cNvPr id="9" name="TextBox 9"/>
          <p:cNvSpPr txBox="1"/>
          <p:nvPr/>
        </p:nvSpPr>
        <p:spPr>
          <a:xfrm>
            <a:off x="760480" y="7719790"/>
            <a:ext cx="4599400" cy="547910"/>
          </a:xfrm>
          <a:prstGeom prst="rect">
            <a:avLst/>
          </a:prstGeom>
        </p:spPr>
        <p:txBody>
          <a:bodyPr lIns="0" tIns="0" rIns="0" bIns="0" rtlCol="0" anchor="t">
            <a:spAutoFit/>
          </a:bodyPr>
          <a:lstStyle/>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dirty="0">
                <a:ln>
                  <a:noFill/>
                </a:ln>
                <a:solidFill>
                  <a:srgbClr val="162942"/>
                </a:solidFill>
                <a:effectLst/>
                <a:uLnTx/>
                <a:uFillTx/>
                <a:latin typeface="Now Bold"/>
                <a:ea typeface="Now Bold"/>
                <a:cs typeface="Now Bold"/>
                <a:sym typeface="Now Bold"/>
              </a:rPr>
              <a:t>Each model was:</a:t>
            </a:r>
          </a:p>
        </p:txBody>
      </p:sp>
      <p:sp>
        <p:nvSpPr>
          <p:cNvPr id="10" name="TextBox 10"/>
          <p:cNvSpPr txBox="1"/>
          <p:nvPr/>
        </p:nvSpPr>
        <p:spPr>
          <a:xfrm>
            <a:off x="1518257" y="8267700"/>
            <a:ext cx="15249301" cy="1671860"/>
          </a:xfrm>
          <a:prstGeom prst="rect">
            <a:avLst/>
          </a:prstGeom>
        </p:spPr>
        <p:txBody>
          <a:bodyPr lIns="0" tIns="0" rIns="0" bIns="0" rtlCol="0" anchor="t">
            <a:spAutoFit/>
          </a:bodyPr>
          <a:lstStyle/>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dirty="0">
                <a:ln>
                  <a:noFill/>
                </a:ln>
                <a:solidFill>
                  <a:srgbClr val="09427D"/>
                </a:solidFill>
                <a:effectLst/>
                <a:uLnTx/>
                <a:uFillTx/>
                <a:latin typeface="Now Bold"/>
                <a:ea typeface="Now Bold"/>
                <a:cs typeface="Now Bold"/>
                <a:sym typeface="Now Bold"/>
              </a:rPr>
              <a:t>Trained on 80% of the data (</a:t>
            </a:r>
            <a:r>
              <a:rPr kumimoji="0" lang="en-US" sz="3178" b="1" i="0" u="none" strike="noStrike" kern="1200" cap="none" spc="0" normalizeH="0" baseline="0" noProof="0" dirty="0" err="1">
                <a:ln>
                  <a:noFill/>
                </a:ln>
                <a:solidFill>
                  <a:srgbClr val="09427D"/>
                </a:solidFill>
                <a:effectLst/>
                <a:uLnTx/>
                <a:uFillTx/>
                <a:latin typeface="Now Bold"/>
                <a:ea typeface="Now Bold"/>
                <a:cs typeface="Now Bold"/>
                <a:sym typeface="Now Bold"/>
              </a:rPr>
              <a:t>X_train</a:t>
            </a:r>
            <a:r>
              <a:rPr kumimoji="0" lang="en-US" sz="3178" b="1" i="0" u="none" strike="noStrike" kern="1200" cap="none" spc="0" normalizeH="0" baseline="0" noProof="0" dirty="0">
                <a:ln>
                  <a:noFill/>
                </a:ln>
                <a:solidFill>
                  <a:srgbClr val="09427D"/>
                </a:solidFill>
                <a:effectLst/>
                <a:uLnTx/>
                <a:uFillTx/>
                <a:latin typeface="Now Bold"/>
                <a:ea typeface="Now Bold"/>
                <a:cs typeface="Now Bold"/>
                <a:sym typeface="Now Bold"/>
              </a:rPr>
              <a:t>, </a:t>
            </a:r>
            <a:r>
              <a:rPr kumimoji="0" lang="en-US" sz="3178" b="1" i="0" u="none" strike="noStrike" kern="1200" cap="none" spc="0" normalizeH="0" baseline="0" noProof="0" dirty="0" err="1">
                <a:ln>
                  <a:noFill/>
                </a:ln>
                <a:solidFill>
                  <a:srgbClr val="09427D"/>
                </a:solidFill>
                <a:effectLst/>
                <a:uLnTx/>
                <a:uFillTx/>
                <a:latin typeface="Now Bold"/>
                <a:ea typeface="Now Bold"/>
                <a:cs typeface="Now Bold"/>
                <a:sym typeface="Now Bold"/>
              </a:rPr>
              <a:t>Y_train</a:t>
            </a:r>
            <a:r>
              <a:rPr kumimoji="0" lang="en-US" sz="3178" b="1" i="0" u="none" strike="noStrike" kern="1200" cap="none" spc="0" normalizeH="0" baseline="0" noProof="0" dirty="0">
                <a:ln>
                  <a:noFill/>
                </a:ln>
                <a:solidFill>
                  <a:srgbClr val="09427D"/>
                </a:solidFill>
                <a:effectLst/>
                <a:uLnTx/>
                <a:uFillTx/>
                <a:latin typeface="Now Bold"/>
                <a:ea typeface="Now Bold"/>
                <a:cs typeface="Now Bold"/>
                <a:sym typeface="Now Bold"/>
              </a:rPr>
              <a:t>)</a:t>
            </a:r>
          </a:p>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dirty="0">
                <a:ln>
                  <a:noFill/>
                </a:ln>
                <a:solidFill>
                  <a:srgbClr val="09427D"/>
                </a:solidFill>
                <a:effectLst/>
                <a:uLnTx/>
                <a:uFillTx/>
                <a:latin typeface="Now Bold"/>
                <a:ea typeface="Now Bold"/>
                <a:cs typeface="Now Bold"/>
                <a:sym typeface="Now Bold"/>
              </a:rPr>
              <a:t>Tested on 20% (</a:t>
            </a:r>
            <a:r>
              <a:rPr kumimoji="0" lang="en-US" sz="3178" b="1" i="0" u="none" strike="noStrike" kern="1200" cap="none" spc="0" normalizeH="0" baseline="0" noProof="0" dirty="0" err="1">
                <a:ln>
                  <a:noFill/>
                </a:ln>
                <a:solidFill>
                  <a:srgbClr val="09427D"/>
                </a:solidFill>
                <a:effectLst/>
                <a:uLnTx/>
                <a:uFillTx/>
                <a:latin typeface="Now Bold"/>
                <a:ea typeface="Now Bold"/>
                <a:cs typeface="Now Bold"/>
                <a:sym typeface="Now Bold"/>
              </a:rPr>
              <a:t>X_test</a:t>
            </a:r>
            <a:r>
              <a:rPr kumimoji="0" lang="en-US" sz="3178" b="1" i="0" u="none" strike="noStrike" kern="1200" cap="none" spc="0" normalizeH="0" baseline="0" noProof="0" dirty="0">
                <a:ln>
                  <a:noFill/>
                </a:ln>
                <a:solidFill>
                  <a:srgbClr val="09427D"/>
                </a:solidFill>
                <a:effectLst/>
                <a:uLnTx/>
                <a:uFillTx/>
                <a:latin typeface="Now Bold"/>
                <a:ea typeface="Now Bold"/>
                <a:cs typeface="Now Bold"/>
                <a:sym typeface="Now Bold"/>
              </a:rPr>
              <a:t>, </a:t>
            </a:r>
            <a:r>
              <a:rPr kumimoji="0" lang="en-US" sz="3178" b="1" i="0" u="none" strike="noStrike" kern="1200" cap="none" spc="0" normalizeH="0" baseline="0" noProof="0" dirty="0" err="1">
                <a:ln>
                  <a:noFill/>
                </a:ln>
                <a:solidFill>
                  <a:srgbClr val="09427D"/>
                </a:solidFill>
                <a:effectLst/>
                <a:uLnTx/>
                <a:uFillTx/>
                <a:latin typeface="Now Bold"/>
                <a:ea typeface="Now Bold"/>
                <a:cs typeface="Now Bold"/>
                <a:sym typeface="Now Bold"/>
              </a:rPr>
              <a:t>Y_test</a:t>
            </a:r>
            <a:r>
              <a:rPr kumimoji="0" lang="en-US" sz="3178" b="1" i="0" u="none" strike="noStrike" kern="1200" cap="none" spc="0" normalizeH="0" baseline="0" noProof="0" dirty="0">
                <a:ln>
                  <a:noFill/>
                </a:ln>
                <a:solidFill>
                  <a:srgbClr val="09427D"/>
                </a:solidFill>
                <a:effectLst/>
                <a:uLnTx/>
                <a:uFillTx/>
                <a:latin typeface="Now Bold"/>
                <a:ea typeface="Now Bold"/>
                <a:cs typeface="Now Bold"/>
                <a:sym typeface="Now Bold"/>
              </a:rPr>
              <a:t>)</a:t>
            </a:r>
          </a:p>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dirty="0">
                <a:ln>
                  <a:noFill/>
                </a:ln>
                <a:solidFill>
                  <a:srgbClr val="09427D"/>
                </a:solidFill>
                <a:effectLst/>
                <a:uLnTx/>
                <a:uFillTx/>
                <a:latin typeface="Now Bold"/>
                <a:ea typeface="Now Bold"/>
                <a:cs typeface="Now Bold"/>
                <a:sym typeface="Now Bold"/>
              </a:rPr>
              <a:t>Evaluated using Accuracy, ROC AUC, and F1-score</a:t>
            </a:r>
          </a:p>
        </p:txBody>
      </p:sp>
      <p:sp>
        <p:nvSpPr>
          <p:cNvPr id="11" name="TextBox 11"/>
          <p:cNvSpPr txBox="1"/>
          <p:nvPr/>
        </p:nvSpPr>
        <p:spPr>
          <a:xfrm>
            <a:off x="1518257" y="3930023"/>
            <a:ext cx="7250042" cy="3357785"/>
          </a:xfrm>
          <a:prstGeom prst="rect">
            <a:avLst/>
          </a:prstGeom>
        </p:spPr>
        <p:txBody>
          <a:bodyPr lIns="0" tIns="0" rIns="0" bIns="0" rtlCol="0" anchor="t">
            <a:spAutoFit/>
          </a:bodyPr>
          <a:lstStyle/>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a:ln>
                  <a:noFill/>
                </a:ln>
                <a:solidFill>
                  <a:srgbClr val="09427D"/>
                </a:solidFill>
                <a:effectLst/>
                <a:uLnTx/>
                <a:uFillTx/>
                <a:latin typeface="Now Bold"/>
                <a:ea typeface="Now Bold"/>
                <a:cs typeface="Now Bold"/>
                <a:sym typeface="Now Bold"/>
              </a:rPr>
              <a:t>Logistic Regression</a:t>
            </a:r>
          </a:p>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a:ln>
                  <a:noFill/>
                </a:ln>
                <a:solidFill>
                  <a:srgbClr val="09427D"/>
                </a:solidFill>
                <a:effectLst/>
                <a:uLnTx/>
                <a:uFillTx/>
                <a:latin typeface="Now Bold"/>
                <a:ea typeface="Now Bold"/>
                <a:cs typeface="Now Bold"/>
                <a:sym typeface="Now Bold"/>
              </a:rPr>
              <a:t>K-Nearest Neighbors (KNN)</a:t>
            </a:r>
          </a:p>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a:ln>
                  <a:noFill/>
                </a:ln>
                <a:solidFill>
                  <a:srgbClr val="09427D"/>
                </a:solidFill>
                <a:effectLst/>
                <a:uLnTx/>
                <a:uFillTx/>
                <a:latin typeface="Now Bold"/>
                <a:ea typeface="Now Bold"/>
                <a:cs typeface="Now Bold"/>
                <a:sym typeface="Now Bold"/>
              </a:rPr>
              <a:t>Decision Tree</a:t>
            </a:r>
          </a:p>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a:ln>
                  <a:noFill/>
                </a:ln>
                <a:solidFill>
                  <a:srgbClr val="09427D"/>
                </a:solidFill>
                <a:effectLst/>
                <a:uLnTx/>
                <a:uFillTx/>
                <a:latin typeface="Now Bold"/>
                <a:ea typeface="Now Bold"/>
                <a:cs typeface="Now Bold"/>
                <a:sym typeface="Now Bold"/>
              </a:rPr>
              <a:t>Random Forest</a:t>
            </a:r>
          </a:p>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a:ln>
                  <a:noFill/>
                </a:ln>
                <a:solidFill>
                  <a:srgbClr val="09427D"/>
                </a:solidFill>
                <a:effectLst/>
                <a:uLnTx/>
                <a:uFillTx/>
                <a:latin typeface="Now Bold"/>
                <a:ea typeface="Now Bold"/>
                <a:cs typeface="Now Bold"/>
                <a:sym typeface="Now Bold"/>
              </a:rPr>
              <a:t>Naive Bayes</a:t>
            </a:r>
          </a:p>
          <a:p>
            <a:pPr marL="686288" marR="0" lvl="1" indent="-343144" algn="l" defTabSz="914400" rtl="0" eaLnBrk="1" fontAlgn="auto" latinLnBrk="0" hangingPunct="1">
              <a:lnSpc>
                <a:spcPts val="4450"/>
              </a:lnSpc>
              <a:spcBef>
                <a:spcPts val="0"/>
              </a:spcBef>
              <a:spcAft>
                <a:spcPts val="0"/>
              </a:spcAft>
              <a:buClrTx/>
              <a:buSzTx/>
              <a:buFont typeface="Arial"/>
              <a:buChar char="•"/>
              <a:tabLst/>
              <a:defRPr/>
            </a:pPr>
            <a:r>
              <a:rPr kumimoji="0" lang="en-US" sz="3178" b="1" i="0" u="none" strike="noStrike" kern="1200" cap="none" spc="0" normalizeH="0" baseline="0" noProof="0">
                <a:ln>
                  <a:noFill/>
                </a:ln>
                <a:solidFill>
                  <a:srgbClr val="09427D"/>
                </a:solidFill>
                <a:effectLst/>
                <a:uLnTx/>
                <a:uFillTx/>
                <a:latin typeface="Now Bold"/>
                <a:ea typeface="Now Bold"/>
                <a:cs typeface="Now Bold"/>
                <a:sym typeface="Now Bold"/>
              </a:rPr>
              <a:t>Support Vector Machine (SVM)</a:t>
            </a:r>
          </a:p>
        </p:txBody>
      </p:sp>
      <p:grpSp>
        <p:nvGrpSpPr>
          <p:cNvPr id="12" name="Group 11">
            <a:extLst>
              <a:ext uri="{FF2B5EF4-FFF2-40B4-BE49-F238E27FC236}">
                <a16:creationId xmlns:a16="http://schemas.microsoft.com/office/drawing/2014/main" id="{2ADCE328-055D-ECBB-1065-0145131F2380}"/>
              </a:ext>
            </a:extLst>
          </p:cNvPr>
          <p:cNvGrpSpPr/>
          <p:nvPr/>
        </p:nvGrpSpPr>
        <p:grpSpPr>
          <a:xfrm>
            <a:off x="5029200" y="956560"/>
            <a:ext cx="1052959" cy="1222219"/>
            <a:chOff x="9354315" y="1526525"/>
            <a:chExt cx="1284310" cy="1561760"/>
          </a:xfrm>
        </p:grpSpPr>
        <p:sp>
          <p:nvSpPr>
            <p:cNvPr id="13" name="Rectangle: Rounded Corners 12">
              <a:extLst>
                <a:ext uri="{FF2B5EF4-FFF2-40B4-BE49-F238E27FC236}">
                  <a16:creationId xmlns:a16="http://schemas.microsoft.com/office/drawing/2014/main" id="{0AAA33FF-1736-BC7C-7070-C1CC513919C4}"/>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AD426E4C-965A-C8BB-EDFA-B7F3424B870A}"/>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783FEB6-F681-118B-55CF-B057C6A5C06F}"/>
                </a:ext>
              </a:extLst>
            </p:cNvPr>
            <p:cNvSpPr txBox="1"/>
            <p:nvPr/>
          </p:nvSpPr>
          <p:spPr>
            <a:xfrm>
              <a:off x="9609546" y="1672480"/>
              <a:ext cx="710086"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7</a:t>
              </a:r>
            </a:p>
          </p:txBody>
        </p:sp>
      </p:grpSp>
      <p:pic>
        <p:nvPicPr>
          <p:cNvPr id="16" name="Picture 15" descr="A black background with white text&#10;&#10;AI-generated content may be incorrect.">
            <a:extLst>
              <a:ext uri="{FF2B5EF4-FFF2-40B4-BE49-F238E27FC236}">
                <a16:creationId xmlns:a16="http://schemas.microsoft.com/office/drawing/2014/main" id="{C2F23C93-ABD5-537A-C62F-6702CD5C57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83264" y="-37405"/>
            <a:ext cx="2920206" cy="1644076"/>
          </a:xfrm>
          <a:prstGeom prst="rect">
            <a:avLst/>
          </a:prstGeom>
        </p:spPr>
      </p:pic>
      <p:pic>
        <p:nvPicPr>
          <p:cNvPr id="17" name="Picture 16" descr="A logo of a globe with a graduation cap&#10;&#10;AI-generated content may be incorrect.">
            <a:extLst>
              <a:ext uri="{FF2B5EF4-FFF2-40B4-BE49-F238E27FC236}">
                <a16:creationId xmlns:a16="http://schemas.microsoft.com/office/drawing/2014/main" id="{CBD5C72A-6E6C-93D3-3478-66E837752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651416" cy="164407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01728" y="3812292"/>
            <a:ext cx="7693546" cy="7693546"/>
          </a:xfrm>
          <a:custGeom>
            <a:avLst/>
            <a:gdLst/>
            <a:ahLst/>
            <a:cxnLst/>
            <a:rect l="l" t="t" r="r" b="b"/>
            <a:pathLst>
              <a:path w="7693546" h="7693546">
                <a:moveTo>
                  <a:pt x="0" y="0"/>
                </a:moveTo>
                <a:lnTo>
                  <a:pt x="7693546" y="0"/>
                </a:lnTo>
                <a:lnTo>
                  <a:pt x="7693546" y="7693546"/>
                </a:lnTo>
                <a:lnTo>
                  <a:pt x="0" y="76935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40488" y="3136988"/>
            <a:ext cx="15952166" cy="7896884"/>
            <a:chOff x="0" y="0"/>
            <a:chExt cx="21269555" cy="10529179"/>
          </a:xfrm>
        </p:grpSpPr>
        <p:sp>
          <p:nvSpPr>
            <p:cNvPr id="4" name="Freeform 4"/>
            <p:cNvSpPr/>
            <p:nvPr/>
          </p:nvSpPr>
          <p:spPr>
            <a:xfrm>
              <a:off x="0" y="0"/>
              <a:ext cx="21269579" cy="10529246"/>
            </a:xfrm>
            <a:custGeom>
              <a:avLst/>
              <a:gdLst/>
              <a:ahLst/>
              <a:cxnLst/>
              <a:rect l="l" t="t" r="r" b="b"/>
              <a:pathLst>
                <a:path w="21269579" h="10529246">
                  <a:moveTo>
                    <a:pt x="20778978" y="10529122"/>
                  </a:moveTo>
                  <a:lnTo>
                    <a:pt x="490601" y="10529122"/>
                  </a:lnTo>
                  <a:cubicBezTo>
                    <a:pt x="220218" y="10529122"/>
                    <a:pt x="0" y="10323298"/>
                    <a:pt x="0" y="10070705"/>
                  </a:cubicBezTo>
                  <a:lnTo>
                    <a:pt x="0" y="458536"/>
                  </a:lnTo>
                  <a:cubicBezTo>
                    <a:pt x="0" y="205825"/>
                    <a:pt x="220218" y="0"/>
                    <a:pt x="490601" y="0"/>
                  </a:cubicBezTo>
                  <a:lnTo>
                    <a:pt x="20778978" y="0"/>
                  </a:lnTo>
                  <a:cubicBezTo>
                    <a:pt x="21049235" y="0"/>
                    <a:pt x="21269579" y="205825"/>
                    <a:pt x="21269579" y="458536"/>
                  </a:cubicBezTo>
                  <a:lnTo>
                    <a:pt x="21269579" y="10070705"/>
                  </a:lnTo>
                  <a:cubicBezTo>
                    <a:pt x="21269579" y="10323298"/>
                    <a:pt x="21049362" y="10529246"/>
                    <a:pt x="20778978" y="10529246"/>
                  </a:cubicBezTo>
                  <a:close/>
                </a:path>
              </a:pathLst>
            </a:custGeom>
            <a:solidFill>
              <a:srgbClr val="F5F5EF"/>
            </a:solidFill>
          </p:spPr>
          <p:txBody>
            <a:bodyPr/>
            <a:lstStyle/>
            <a:p>
              <a:endParaRPr lang="en-US"/>
            </a:p>
          </p:txBody>
        </p:sp>
      </p:grpSp>
      <p:sp>
        <p:nvSpPr>
          <p:cNvPr id="5" name="Freeform 5"/>
          <p:cNvSpPr/>
          <p:nvPr/>
        </p:nvSpPr>
        <p:spPr>
          <a:xfrm>
            <a:off x="6856400" y="149760"/>
            <a:ext cx="3365418" cy="2398625"/>
          </a:xfrm>
          <a:custGeom>
            <a:avLst/>
            <a:gdLst/>
            <a:ahLst/>
            <a:cxnLst/>
            <a:rect l="l" t="t" r="r" b="b"/>
            <a:pathLst>
              <a:path w="3365418" h="2398625">
                <a:moveTo>
                  <a:pt x="0" y="0"/>
                </a:moveTo>
                <a:lnTo>
                  <a:pt x="3365417" y="0"/>
                </a:lnTo>
                <a:lnTo>
                  <a:pt x="3365417" y="2398625"/>
                </a:lnTo>
                <a:lnTo>
                  <a:pt x="0" y="23986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1733102" y="4206733"/>
            <a:ext cx="13491320" cy="603336"/>
            <a:chOff x="0" y="0"/>
            <a:chExt cx="3553270" cy="158903"/>
          </a:xfrm>
        </p:grpSpPr>
        <p:sp>
          <p:nvSpPr>
            <p:cNvPr id="7" name="Freeform 7"/>
            <p:cNvSpPr/>
            <p:nvPr/>
          </p:nvSpPr>
          <p:spPr>
            <a:xfrm>
              <a:off x="0" y="0"/>
              <a:ext cx="3553270" cy="158903"/>
            </a:xfrm>
            <a:custGeom>
              <a:avLst/>
              <a:gdLst/>
              <a:ahLst/>
              <a:cxnLst/>
              <a:rect l="l" t="t" r="r" b="b"/>
              <a:pathLst>
                <a:path w="3553270" h="158903">
                  <a:moveTo>
                    <a:pt x="29266" y="0"/>
                  </a:moveTo>
                  <a:lnTo>
                    <a:pt x="3524004" y="0"/>
                  </a:lnTo>
                  <a:cubicBezTo>
                    <a:pt x="3531765" y="0"/>
                    <a:pt x="3539209" y="3083"/>
                    <a:pt x="3544698" y="8572"/>
                  </a:cubicBezTo>
                  <a:cubicBezTo>
                    <a:pt x="3550186" y="14060"/>
                    <a:pt x="3553270" y="21504"/>
                    <a:pt x="3553270" y="29266"/>
                  </a:cubicBezTo>
                  <a:lnTo>
                    <a:pt x="3553270" y="129637"/>
                  </a:lnTo>
                  <a:cubicBezTo>
                    <a:pt x="3553270" y="137399"/>
                    <a:pt x="3550186" y="144843"/>
                    <a:pt x="3544698" y="150331"/>
                  </a:cubicBezTo>
                  <a:cubicBezTo>
                    <a:pt x="3539209" y="155820"/>
                    <a:pt x="3531765" y="158903"/>
                    <a:pt x="3524004" y="158903"/>
                  </a:cubicBezTo>
                  <a:lnTo>
                    <a:pt x="29266" y="158903"/>
                  </a:lnTo>
                  <a:cubicBezTo>
                    <a:pt x="21504" y="158903"/>
                    <a:pt x="14060" y="155820"/>
                    <a:pt x="8572" y="150331"/>
                  </a:cubicBezTo>
                  <a:cubicBezTo>
                    <a:pt x="3083" y="144843"/>
                    <a:pt x="0" y="137399"/>
                    <a:pt x="0" y="129637"/>
                  </a:cubicBezTo>
                  <a:lnTo>
                    <a:pt x="0" y="29266"/>
                  </a:lnTo>
                  <a:cubicBezTo>
                    <a:pt x="0" y="21504"/>
                    <a:pt x="3083" y="14060"/>
                    <a:pt x="8572" y="8572"/>
                  </a:cubicBezTo>
                  <a:cubicBezTo>
                    <a:pt x="14060" y="3083"/>
                    <a:pt x="21504" y="0"/>
                    <a:pt x="29266" y="0"/>
                  </a:cubicBezTo>
                  <a:close/>
                </a:path>
              </a:pathLst>
            </a:custGeom>
            <a:solidFill>
              <a:srgbClr val="0070C0"/>
            </a:solidFill>
          </p:spPr>
          <p:txBody>
            <a:bodyPr/>
            <a:lstStyle/>
            <a:p>
              <a:endParaRPr lang="en-US"/>
            </a:p>
          </p:txBody>
        </p:sp>
        <p:sp>
          <p:nvSpPr>
            <p:cNvPr id="8" name="TextBox 8"/>
            <p:cNvSpPr txBox="1"/>
            <p:nvPr/>
          </p:nvSpPr>
          <p:spPr>
            <a:xfrm>
              <a:off x="0" y="-47625"/>
              <a:ext cx="3553270" cy="206528"/>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3730644" y="2404297"/>
            <a:ext cx="10219186" cy="1407995"/>
            <a:chOff x="0" y="0"/>
            <a:chExt cx="2691473" cy="370830"/>
          </a:xfrm>
        </p:grpSpPr>
        <p:sp>
          <p:nvSpPr>
            <p:cNvPr id="10" name="Freeform 10"/>
            <p:cNvSpPr/>
            <p:nvPr/>
          </p:nvSpPr>
          <p:spPr>
            <a:xfrm>
              <a:off x="0" y="0"/>
              <a:ext cx="2691473" cy="370830"/>
            </a:xfrm>
            <a:custGeom>
              <a:avLst/>
              <a:gdLst/>
              <a:ahLst/>
              <a:cxnLst/>
              <a:rect l="l" t="t" r="r" b="b"/>
              <a:pathLst>
                <a:path w="2691473" h="370830">
                  <a:moveTo>
                    <a:pt x="38637" y="0"/>
                  </a:moveTo>
                  <a:lnTo>
                    <a:pt x="2652836" y="0"/>
                  </a:lnTo>
                  <a:cubicBezTo>
                    <a:pt x="2674175" y="0"/>
                    <a:pt x="2691473" y="17298"/>
                    <a:pt x="2691473" y="38637"/>
                  </a:cubicBezTo>
                  <a:lnTo>
                    <a:pt x="2691473" y="332193"/>
                  </a:lnTo>
                  <a:cubicBezTo>
                    <a:pt x="2691473" y="353532"/>
                    <a:pt x="2674175" y="370830"/>
                    <a:pt x="2652836" y="370830"/>
                  </a:cubicBezTo>
                  <a:lnTo>
                    <a:pt x="38637" y="370830"/>
                  </a:lnTo>
                  <a:cubicBezTo>
                    <a:pt x="17298" y="370830"/>
                    <a:pt x="0" y="353532"/>
                    <a:pt x="0" y="332193"/>
                  </a:cubicBezTo>
                  <a:lnTo>
                    <a:pt x="0" y="38637"/>
                  </a:lnTo>
                  <a:cubicBezTo>
                    <a:pt x="0" y="17298"/>
                    <a:pt x="17298" y="0"/>
                    <a:pt x="38637" y="0"/>
                  </a:cubicBezTo>
                  <a:close/>
                </a:path>
              </a:pathLst>
            </a:custGeom>
            <a:solidFill>
              <a:srgbClr val="262626"/>
            </a:solidFill>
          </p:spPr>
          <p:txBody>
            <a:bodyPr/>
            <a:lstStyle/>
            <a:p>
              <a:endParaRPr lang="en-US"/>
            </a:p>
          </p:txBody>
        </p:sp>
        <p:sp>
          <p:nvSpPr>
            <p:cNvPr id="11" name="TextBox 11"/>
            <p:cNvSpPr txBox="1"/>
            <p:nvPr/>
          </p:nvSpPr>
          <p:spPr>
            <a:xfrm>
              <a:off x="0" y="-47625"/>
              <a:ext cx="2691473" cy="418455"/>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779024" y="4926219"/>
            <a:ext cx="3419628" cy="5217287"/>
            <a:chOff x="0" y="0"/>
            <a:chExt cx="900643" cy="1374100"/>
          </a:xfrm>
        </p:grpSpPr>
        <p:sp>
          <p:nvSpPr>
            <p:cNvPr id="13" name="Freeform 13"/>
            <p:cNvSpPr/>
            <p:nvPr/>
          </p:nvSpPr>
          <p:spPr>
            <a:xfrm>
              <a:off x="0" y="0"/>
              <a:ext cx="900643" cy="1374100"/>
            </a:xfrm>
            <a:custGeom>
              <a:avLst/>
              <a:gdLst/>
              <a:ahLst/>
              <a:cxnLst/>
              <a:rect l="l" t="t" r="r" b="b"/>
              <a:pathLst>
                <a:path w="900643" h="1374100">
                  <a:moveTo>
                    <a:pt x="115462" y="0"/>
                  </a:moveTo>
                  <a:lnTo>
                    <a:pt x="785181" y="0"/>
                  </a:lnTo>
                  <a:cubicBezTo>
                    <a:pt x="815803" y="0"/>
                    <a:pt x="845171" y="12165"/>
                    <a:pt x="866825" y="33818"/>
                  </a:cubicBezTo>
                  <a:cubicBezTo>
                    <a:pt x="888478" y="55471"/>
                    <a:pt x="900643" y="84840"/>
                    <a:pt x="900643" y="115462"/>
                  </a:cubicBezTo>
                  <a:lnTo>
                    <a:pt x="900643" y="1258638"/>
                  </a:lnTo>
                  <a:cubicBezTo>
                    <a:pt x="900643" y="1289260"/>
                    <a:pt x="888478" y="1318629"/>
                    <a:pt x="866825" y="1340282"/>
                  </a:cubicBezTo>
                  <a:cubicBezTo>
                    <a:pt x="845171" y="1361935"/>
                    <a:pt x="815803" y="1374100"/>
                    <a:pt x="785181" y="1374100"/>
                  </a:cubicBezTo>
                  <a:lnTo>
                    <a:pt x="115462" y="1374100"/>
                  </a:lnTo>
                  <a:cubicBezTo>
                    <a:pt x="84840" y="1374100"/>
                    <a:pt x="55471" y="1361935"/>
                    <a:pt x="33818" y="1340282"/>
                  </a:cubicBezTo>
                  <a:cubicBezTo>
                    <a:pt x="12165" y="1318629"/>
                    <a:pt x="0" y="1289260"/>
                    <a:pt x="0" y="1258638"/>
                  </a:cubicBezTo>
                  <a:lnTo>
                    <a:pt x="0" y="115462"/>
                  </a:lnTo>
                  <a:cubicBezTo>
                    <a:pt x="0" y="84840"/>
                    <a:pt x="12165" y="55471"/>
                    <a:pt x="33818" y="33818"/>
                  </a:cubicBezTo>
                  <a:cubicBezTo>
                    <a:pt x="55471" y="12165"/>
                    <a:pt x="84840" y="0"/>
                    <a:pt x="115462" y="0"/>
                  </a:cubicBezTo>
                  <a:close/>
                </a:path>
              </a:pathLst>
            </a:custGeom>
            <a:solidFill>
              <a:srgbClr val="0070C0"/>
            </a:solidFill>
          </p:spPr>
          <p:txBody>
            <a:bodyPr/>
            <a:lstStyle/>
            <a:p>
              <a:endParaRPr lang="en-US"/>
            </a:p>
          </p:txBody>
        </p:sp>
        <p:sp>
          <p:nvSpPr>
            <p:cNvPr id="14" name="TextBox 14"/>
            <p:cNvSpPr txBox="1"/>
            <p:nvPr/>
          </p:nvSpPr>
          <p:spPr>
            <a:xfrm>
              <a:off x="0" y="-47625"/>
              <a:ext cx="900643" cy="1421725"/>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5427253" y="4926219"/>
            <a:ext cx="6527875" cy="5217287"/>
            <a:chOff x="0" y="0"/>
            <a:chExt cx="1719276" cy="1374100"/>
          </a:xfrm>
        </p:grpSpPr>
        <p:sp>
          <p:nvSpPr>
            <p:cNvPr id="16" name="Freeform 16"/>
            <p:cNvSpPr/>
            <p:nvPr/>
          </p:nvSpPr>
          <p:spPr>
            <a:xfrm>
              <a:off x="0" y="0"/>
              <a:ext cx="1719276" cy="1374100"/>
            </a:xfrm>
            <a:custGeom>
              <a:avLst/>
              <a:gdLst/>
              <a:ahLst/>
              <a:cxnLst/>
              <a:rect l="l" t="t" r="r" b="b"/>
              <a:pathLst>
                <a:path w="1719276" h="1374100">
                  <a:moveTo>
                    <a:pt x="60485" y="0"/>
                  </a:moveTo>
                  <a:lnTo>
                    <a:pt x="1658791" y="0"/>
                  </a:lnTo>
                  <a:cubicBezTo>
                    <a:pt x="1674832" y="0"/>
                    <a:pt x="1690217" y="6372"/>
                    <a:pt x="1701560" y="17716"/>
                  </a:cubicBezTo>
                  <a:cubicBezTo>
                    <a:pt x="1712903" y="29059"/>
                    <a:pt x="1719276" y="44443"/>
                    <a:pt x="1719276" y="60485"/>
                  </a:cubicBezTo>
                  <a:lnTo>
                    <a:pt x="1719276" y="1313615"/>
                  </a:lnTo>
                  <a:cubicBezTo>
                    <a:pt x="1719276" y="1329657"/>
                    <a:pt x="1712903" y="1345041"/>
                    <a:pt x="1701560" y="1356385"/>
                  </a:cubicBezTo>
                  <a:cubicBezTo>
                    <a:pt x="1690217" y="1367728"/>
                    <a:pt x="1674832" y="1374100"/>
                    <a:pt x="1658791" y="1374100"/>
                  </a:cubicBezTo>
                  <a:lnTo>
                    <a:pt x="60485" y="1374100"/>
                  </a:lnTo>
                  <a:cubicBezTo>
                    <a:pt x="44443" y="1374100"/>
                    <a:pt x="29059" y="1367728"/>
                    <a:pt x="17716" y="1356385"/>
                  </a:cubicBezTo>
                  <a:cubicBezTo>
                    <a:pt x="6372" y="1345041"/>
                    <a:pt x="0" y="1329657"/>
                    <a:pt x="0" y="1313615"/>
                  </a:cubicBezTo>
                  <a:lnTo>
                    <a:pt x="0" y="60485"/>
                  </a:lnTo>
                  <a:cubicBezTo>
                    <a:pt x="0" y="44443"/>
                    <a:pt x="6372" y="29059"/>
                    <a:pt x="17716" y="17716"/>
                  </a:cubicBezTo>
                  <a:cubicBezTo>
                    <a:pt x="29059" y="6372"/>
                    <a:pt x="44443" y="0"/>
                    <a:pt x="60485" y="0"/>
                  </a:cubicBezTo>
                  <a:close/>
                </a:path>
              </a:pathLst>
            </a:custGeom>
            <a:solidFill>
              <a:srgbClr val="0070C0"/>
            </a:solidFill>
          </p:spPr>
          <p:txBody>
            <a:bodyPr/>
            <a:lstStyle/>
            <a:p>
              <a:endParaRPr lang="en-US"/>
            </a:p>
          </p:txBody>
        </p:sp>
        <p:sp>
          <p:nvSpPr>
            <p:cNvPr id="17" name="TextBox 17"/>
            <p:cNvSpPr txBox="1"/>
            <p:nvPr/>
          </p:nvSpPr>
          <p:spPr>
            <a:xfrm>
              <a:off x="0" y="-47625"/>
              <a:ext cx="1719276" cy="1421725"/>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2190998" y="4926219"/>
            <a:ext cx="2457246" cy="5217287"/>
            <a:chOff x="0" y="0"/>
            <a:chExt cx="647176" cy="1374100"/>
          </a:xfrm>
        </p:grpSpPr>
        <p:sp>
          <p:nvSpPr>
            <p:cNvPr id="19" name="Freeform 19"/>
            <p:cNvSpPr/>
            <p:nvPr/>
          </p:nvSpPr>
          <p:spPr>
            <a:xfrm>
              <a:off x="0" y="0"/>
              <a:ext cx="647176" cy="1374100"/>
            </a:xfrm>
            <a:custGeom>
              <a:avLst/>
              <a:gdLst/>
              <a:ahLst/>
              <a:cxnLst/>
              <a:rect l="l" t="t" r="r" b="b"/>
              <a:pathLst>
                <a:path w="647176" h="1374100">
                  <a:moveTo>
                    <a:pt x="160683" y="0"/>
                  </a:moveTo>
                  <a:lnTo>
                    <a:pt x="486493" y="0"/>
                  </a:lnTo>
                  <a:cubicBezTo>
                    <a:pt x="575236" y="0"/>
                    <a:pt x="647176" y="71940"/>
                    <a:pt x="647176" y="160683"/>
                  </a:cubicBezTo>
                  <a:lnTo>
                    <a:pt x="647176" y="1213417"/>
                  </a:lnTo>
                  <a:cubicBezTo>
                    <a:pt x="647176" y="1256033"/>
                    <a:pt x="630247" y="1296903"/>
                    <a:pt x="600113" y="1327037"/>
                  </a:cubicBezTo>
                  <a:cubicBezTo>
                    <a:pt x="569979" y="1357171"/>
                    <a:pt x="529109" y="1374100"/>
                    <a:pt x="486493" y="1374100"/>
                  </a:cubicBezTo>
                  <a:lnTo>
                    <a:pt x="160683" y="1374100"/>
                  </a:lnTo>
                  <a:cubicBezTo>
                    <a:pt x="71940" y="1374100"/>
                    <a:pt x="0" y="1302160"/>
                    <a:pt x="0" y="1213417"/>
                  </a:cubicBezTo>
                  <a:lnTo>
                    <a:pt x="0" y="160683"/>
                  </a:lnTo>
                  <a:cubicBezTo>
                    <a:pt x="0" y="71940"/>
                    <a:pt x="71940" y="0"/>
                    <a:pt x="160683" y="0"/>
                  </a:cubicBezTo>
                  <a:close/>
                </a:path>
              </a:pathLst>
            </a:custGeom>
            <a:solidFill>
              <a:srgbClr val="0070C0"/>
            </a:solidFill>
          </p:spPr>
          <p:txBody>
            <a:bodyPr/>
            <a:lstStyle/>
            <a:p>
              <a:endParaRPr lang="en-US"/>
            </a:p>
          </p:txBody>
        </p:sp>
        <p:sp>
          <p:nvSpPr>
            <p:cNvPr id="20" name="TextBox 20"/>
            <p:cNvSpPr txBox="1"/>
            <p:nvPr/>
          </p:nvSpPr>
          <p:spPr>
            <a:xfrm>
              <a:off x="0" y="-47625"/>
              <a:ext cx="647176" cy="1421725"/>
            </a:xfrm>
            <a:prstGeom prst="rect">
              <a:avLst/>
            </a:prstGeom>
          </p:spPr>
          <p:txBody>
            <a:bodyPr lIns="50800" tIns="50800" rIns="50800" bIns="50800" rtlCol="0" anchor="ctr"/>
            <a:lstStyle/>
            <a:p>
              <a:pPr algn="ctr">
                <a:lnSpc>
                  <a:spcPts val="3359"/>
                </a:lnSpc>
              </a:pPr>
              <a:endParaRPr/>
            </a:p>
          </p:txBody>
        </p:sp>
      </p:grpSp>
      <p:sp>
        <p:nvSpPr>
          <p:cNvPr id="21" name="Freeform 21"/>
          <p:cNvSpPr/>
          <p:nvPr/>
        </p:nvSpPr>
        <p:spPr>
          <a:xfrm>
            <a:off x="-1651503" y="6373884"/>
            <a:ext cx="3793097" cy="4114800"/>
          </a:xfrm>
          <a:custGeom>
            <a:avLst/>
            <a:gdLst/>
            <a:ahLst/>
            <a:cxnLst/>
            <a:rect l="l" t="t" r="r" b="b"/>
            <a:pathLst>
              <a:path w="3793097" h="4114800">
                <a:moveTo>
                  <a:pt x="0" y="0"/>
                </a:moveTo>
                <a:lnTo>
                  <a:pt x="3793097" y="0"/>
                </a:lnTo>
                <a:lnTo>
                  <a:pt x="379309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t="-18" b="-18"/>
            </a:stretch>
          </a:blipFill>
        </p:spPr>
        <p:txBody>
          <a:bodyPr/>
          <a:lstStyle/>
          <a:p>
            <a:endParaRPr lang="en-US"/>
          </a:p>
        </p:txBody>
      </p:sp>
      <p:grpSp>
        <p:nvGrpSpPr>
          <p:cNvPr id="22" name="Group 22"/>
          <p:cNvGrpSpPr/>
          <p:nvPr/>
        </p:nvGrpSpPr>
        <p:grpSpPr>
          <a:xfrm>
            <a:off x="2259838" y="4288828"/>
            <a:ext cx="2232622" cy="517687"/>
            <a:chOff x="0" y="0"/>
            <a:chExt cx="2976829" cy="690249"/>
          </a:xfrm>
        </p:grpSpPr>
        <p:sp>
          <p:nvSpPr>
            <p:cNvPr id="23" name="Freeform 23"/>
            <p:cNvSpPr/>
            <p:nvPr/>
          </p:nvSpPr>
          <p:spPr>
            <a:xfrm>
              <a:off x="0" y="0"/>
              <a:ext cx="2976830" cy="690249"/>
            </a:xfrm>
            <a:custGeom>
              <a:avLst/>
              <a:gdLst/>
              <a:ahLst/>
              <a:cxnLst/>
              <a:rect l="l" t="t" r="r" b="b"/>
              <a:pathLst>
                <a:path w="2976830" h="690249">
                  <a:moveTo>
                    <a:pt x="0" y="0"/>
                  </a:moveTo>
                  <a:lnTo>
                    <a:pt x="2976830" y="0"/>
                  </a:lnTo>
                  <a:lnTo>
                    <a:pt x="2976830" y="690249"/>
                  </a:lnTo>
                  <a:lnTo>
                    <a:pt x="0" y="690249"/>
                  </a:lnTo>
                  <a:close/>
                </a:path>
              </a:pathLst>
            </a:custGeom>
            <a:solidFill>
              <a:srgbClr val="000000">
                <a:alpha val="0"/>
              </a:srgbClr>
            </a:solidFill>
          </p:spPr>
          <p:txBody>
            <a:bodyPr/>
            <a:lstStyle/>
            <a:p>
              <a:endParaRPr lang="en-US"/>
            </a:p>
          </p:txBody>
        </p:sp>
        <p:sp>
          <p:nvSpPr>
            <p:cNvPr id="24" name="TextBox 24"/>
            <p:cNvSpPr txBox="1"/>
            <p:nvPr/>
          </p:nvSpPr>
          <p:spPr>
            <a:xfrm>
              <a:off x="0" y="-47625"/>
              <a:ext cx="2976829"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Model</a:t>
              </a:r>
            </a:p>
          </p:txBody>
        </p:sp>
      </p:grpSp>
      <p:grpSp>
        <p:nvGrpSpPr>
          <p:cNvPr id="25" name="Group 25"/>
          <p:cNvGrpSpPr/>
          <p:nvPr/>
        </p:nvGrpSpPr>
        <p:grpSpPr>
          <a:xfrm>
            <a:off x="1625913" y="5134136"/>
            <a:ext cx="3841940" cy="517687"/>
            <a:chOff x="0" y="0"/>
            <a:chExt cx="5122587" cy="690249"/>
          </a:xfrm>
        </p:grpSpPr>
        <p:sp>
          <p:nvSpPr>
            <p:cNvPr id="26" name="Freeform 26"/>
            <p:cNvSpPr/>
            <p:nvPr/>
          </p:nvSpPr>
          <p:spPr>
            <a:xfrm>
              <a:off x="0" y="0"/>
              <a:ext cx="5122587" cy="690249"/>
            </a:xfrm>
            <a:custGeom>
              <a:avLst/>
              <a:gdLst/>
              <a:ahLst/>
              <a:cxnLst/>
              <a:rect l="l" t="t" r="r" b="b"/>
              <a:pathLst>
                <a:path w="5122587" h="690249">
                  <a:moveTo>
                    <a:pt x="0" y="0"/>
                  </a:moveTo>
                  <a:lnTo>
                    <a:pt x="5122587" y="0"/>
                  </a:lnTo>
                  <a:lnTo>
                    <a:pt x="5122587" y="690249"/>
                  </a:lnTo>
                  <a:lnTo>
                    <a:pt x="0" y="690249"/>
                  </a:lnTo>
                  <a:close/>
                </a:path>
              </a:pathLst>
            </a:custGeom>
            <a:solidFill>
              <a:srgbClr val="000000">
                <a:alpha val="0"/>
              </a:srgbClr>
            </a:solidFill>
          </p:spPr>
          <p:txBody>
            <a:bodyPr/>
            <a:lstStyle/>
            <a:p>
              <a:endParaRPr lang="en-US"/>
            </a:p>
          </p:txBody>
        </p:sp>
        <p:sp>
          <p:nvSpPr>
            <p:cNvPr id="27" name="TextBox 27"/>
            <p:cNvSpPr txBox="1"/>
            <p:nvPr/>
          </p:nvSpPr>
          <p:spPr>
            <a:xfrm>
              <a:off x="0" y="-47625"/>
              <a:ext cx="5122587"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Logistic Regression</a:t>
              </a:r>
            </a:p>
          </p:txBody>
        </p:sp>
      </p:grpSp>
      <p:grpSp>
        <p:nvGrpSpPr>
          <p:cNvPr id="28" name="Group 28"/>
          <p:cNvGrpSpPr/>
          <p:nvPr/>
        </p:nvGrpSpPr>
        <p:grpSpPr>
          <a:xfrm>
            <a:off x="2259838" y="5975673"/>
            <a:ext cx="2232622" cy="517687"/>
            <a:chOff x="0" y="0"/>
            <a:chExt cx="2976829" cy="690249"/>
          </a:xfrm>
        </p:grpSpPr>
        <p:sp>
          <p:nvSpPr>
            <p:cNvPr id="29" name="Freeform 29"/>
            <p:cNvSpPr/>
            <p:nvPr/>
          </p:nvSpPr>
          <p:spPr>
            <a:xfrm>
              <a:off x="0" y="0"/>
              <a:ext cx="2976830" cy="690249"/>
            </a:xfrm>
            <a:custGeom>
              <a:avLst/>
              <a:gdLst/>
              <a:ahLst/>
              <a:cxnLst/>
              <a:rect l="l" t="t" r="r" b="b"/>
              <a:pathLst>
                <a:path w="2976830" h="690249">
                  <a:moveTo>
                    <a:pt x="0" y="0"/>
                  </a:moveTo>
                  <a:lnTo>
                    <a:pt x="2976830" y="0"/>
                  </a:lnTo>
                  <a:lnTo>
                    <a:pt x="2976830" y="690249"/>
                  </a:lnTo>
                  <a:lnTo>
                    <a:pt x="0" y="690249"/>
                  </a:lnTo>
                  <a:close/>
                </a:path>
              </a:pathLst>
            </a:custGeom>
            <a:solidFill>
              <a:srgbClr val="000000">
                <a:alpha val="0"/>
              </a:srgbClr>
            </a:solidFill>
          </p:spPr>
          <p:txBody>
            <a:bodyPr/>
            <a:lstStyle/>
            <a:p>
              <a:endParaRPr lang="en-US"/>
            </a:p>
          </p:txBody>
        </p:sp>
        <p:sp>
          <p:nvSpPr>
            <p:cNvPr id="30" name="TextBox 30"/>
            <p:cNvSpPr txBox="1"/>
            <p:nvPr/>
          </p:nvSpPr>
          <p:spPr>
            <a:xfrm>
              <a:off x="0" y="-47625"/>
              <a:ext cx="2976829"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Naive Bayes</a:t>
              </a:r>
            </a:p>
          </p:txBody>
        </p:sp>
      </p:grpSp>
      <p:grpSp>
        <p:nvGrpSpPr>
          <p:cNvPr id="31" name="Group 31"/>
          <p:cNvGrpSpPr/>
          <p:nvPr/>
        </p:nvGrpSpPr>
        <p:grpSpPr>
          <a:xfrm>
            <a:off x="5302365" y="5979010"/>
            <a:ext cx="7002954" cy="517687"/>
            <a:chOff x="0" y="0"/>
            <a:chExt cx="9337272" cy="690249"/>
          </a:xfrm>
        </p:grpSpPr>
        <p:sp>
          <p:nvSpPr>
            <p:cNvPr id="32" name="Freeform 32"/>
            <p:cNvSpPr/>
            <p:nvPr/>
          </p:nvSpPr>
          <p:spPr>
            <a:xfrm>
              <a:off x="0" y="0"/>
              <a:ext cx="9337272" cy="690249"/>
            </a:xfrm>
            <a:custGeom>
              <a:avLst/>
              <a:gdLst/>
              <a:ahLst/>
              <a:cxnLst/>
              <a:rect l="l" t="t" r="r" b="b"/>
              <a:pathLst>
                <a:path w="9337272" h="690249">
                  <a:moveTo>
                    <a:pt x="0" y="0"/>
                  </a:moveTo>
                  <a:lnTo>
                    <a:pt x="9337272" y="0"/>
                  </a:lnTo>
                  <a:lnTo>
                    <a:pt x="9337272" y="690249"/>
                  </a:lnTo>
                  <a:lnTo>
                    <a:pt x="0" y="690249"/>
                  </a:lnTo>
                  <a:close/>
                </a:path>
              </a:pathLst>
            </a:custGeom>
            <a:solidFill>
              <a:srgbClr val="000000">
                <a:alpha val="0"/>
              </a:srgbClr>
            </a:solidFill>
          </p:spPr>
          <p:txBody>
            <a:bodyPr/>
            <a:lstStyle/>
            <a:p>
              <a:endParaRPr lang="en-US"/>
            </a:p>
          </p:txBody>
        </p:sp>
        <p:sp>
          <p:nvSpPr>
            <p:cNvPr id="33" name="TextBox 33"/>
            <p:cNvSpPr txBox="1"/>
            <p:nvPr/>
          </p:nvSpPr>
          <p:spPr>
            <a:xfrm>
              <a:off x="0" y="-47625"/>
              <a:ext cx="9337272"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Assumes feature independence</a:t>
              </a:r>
            </a:p>
          </p:txBody>
        </p:sp>
      </p:grpSp>
      <p:grpSp>
        <p:nvGrpSpPr>
          <p:cNvPr id="34" name="Group 34"/>
          <p:cNvGrpSpPr/>
          <p:nvPr/>
        </p:nvGrpSpPr>
        <p:grpSpPr>
          <a:xfrm>
            <a:off x="7422797" y="4292382"/>
            <a:ext cx="2232622" cy="517687"/>
            <a:chOff x="0" y="0"/>
            <a:chExt cx="2976829" cy="690249"/>
          </a:xfrm>
        </p:grpSpPr>
        <p:sp>
          <p:nvSpPr>
            <p:cNvPr id="35" name="Freeform 35"/>
            <p:cNvSpPr/>
            <p:nvPr/>
          </p:nvSpPr>
          <p:spPr>
            <a:xfrm>
              <a:off x="0" y="0"/>
              <a:ext cx="2976830" cy="690249"/>
            </a:xfrm>
            <a:custGeom>
              <a:avLst/>
              <a:gdLst/>
              <a:ahLst/>
              <a:cxnLst/>
              <a:rect l="l" t="t" r="r" b="b"/>
              <a:pathLst>
                <a:path w="2976830" h="690249">
                  <a:moveTo>
                    <a:pt x="0" y="0"/>
                  </a:moveTo>
                  <a:lnTo>
                    <a:pt x="2976830" y="0"/>
                  </a:lnTo>
                  <a:lnTo>
                    <a:pt x="2976830" y="690249"/>
                  </a:lnTo>
                  <a:lnTo>
                    <a:pt x="0" y="690249"/>
                  </a:lnTo>
                  <a:close/>
                </a:path>
              </a:pathLst>
            </a:custGeom>
            <a:solidFill>
              <a:srgbClr val="000000">
                <a:alpha val="0"/>
              </a:srgbClr>
            </a:solidFill>
          </p:spPr>
          <p:txBody>
            <a:bodyPr/>
            <a:lstStyle/>
            <a:p>
              <a:endParaRPr lang="en-US"/>
            </a:p>
          </p:txBody>
        </p:sp>
        <p:sp>
          <p:nvSpPr>
            <p:cNvPr id="36" name="TextBox 36"/>
            <p:cNvSpPr txBox="1"/>
            <p:nvPr/>
          </p:nvSpPr>
          <p:spPr>
            <a:xfrm>
              <a:off x="0" y="-47625"/>
              <a:ext cx="2976829"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Key Traits</a:t>
              </a:r>
            </a:p>
          </p:txBody>
        </p:sp>
      </p:grpSp>
      <p:grpSp>
        <p:nvGrpSpPr>
          <p:cNvPr id="37" name="Group 37"/>
          <p:cNvGrpSpPr/>
          <p:nvPr/>
        </p:nvGrpSpPr>
        <p:grpSpPr>
          <a:xfrm>
            <a:off x="6856156" y="5133919"/>
            <a:ext cx="3968161" cy="517687"/>
            <a:chOff x="0" y="0"/>
            <a:chExt cx="5290882" cy="690249"/>
          </a:xfrm>
        </p:grpSpPr>
        <p:sp>
          <p:nvSpPr>
            <p:cNvPr id="38" name="Freeform 38"/>
            <p:cNvSpPr/>
            <p:nvPr/>
          </p:nvSpPr>
          <p:spPr>
            <a:xfrm>
              <a:off x="0" y="0"/>
              <a:ext cx="5290882" cy="690249"/>
            </a:xfrm>
            <a:custGeom>
              <a:avLst/>
              <a:gdLst/>
              <a:ahLst/>
              <a:cxnLst/>
              <a:rect l="l" t="t" r="r" b="b"/>
              <a:pathLst>
                <a:path w="5290882" h="690249">
                  <a:moveTo>
                    <a:pt x="0" y="0"/>
                  </a:moveTo>
                  <a:lnTo>
                    <a:pt x="5290882" y="0"/>
                  </a:lnTo>
                  <a:lnTo>
                    <a:pt x="5290882" y="690249"/>
                  </a:lnTo>
                  <a:lnTo>
                    <a:pt x="0" y="690249"/>
                  </a:lnTo>
                  <a:close/>
                </a:path>
              </a:pathLst>
            </a:custGeom>
            <a:solidFill>
              <a:srgbClr val="000000">
                <a:alpha val="0"/>
              </a:srgbClr>
            </a:solidFill>
          </p:spPr>
          <p:txBody>
            <a:bodyPr/>
            <a:lstStyle/>
            <a:p>
              <a:endParaRPr lang="en-US"/>
            </a:p>
          </p:txBody>
        </p:sp>
        <p:sp>
          <p:nvSpPr>
            <p:cNvPr id="39" name="TextBox 39"/>
            <p:cNvSpPr txBox="1"/>
            <p:nvPr/>
          </p:nvSpPr>
          <p:spPr>
            <a:xfrm>
              <a:off x="0" y="-47625"/>
              <a:ext cx="5290882"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Fast, linear, less complex</a:t>
              </a:r>
            </a:p>
          </p:txBody>
        </p:sp>
      </p:grpSp>
      <p:grpSp>
        <p:nvGrpSpPr>
          <p:cNvPr id="40" name="Group 40"/>
          <p:cNvGrpSpPr/>
          <p:nvPr/>
        </p:nvGrpSpPr>
        <p:grpSpPr>
          <a:xfrm>
            <a:off x="11435540" y="5133919"/>
            <a:ext cx="3968161" cy="517687"/>
            <a:chOff x="0" y="0"/>
            <a:chExt cx="5290882" cy="690249"/>
          </a:xfrm>
        </p:grpSpPr>
        <p:sp>
          <p:nvSpPr>
            <p:cNvPr id="41" name="Freeform 41"/>
            <p:cNvSpPr/>
            <p:nvPr/>
          </p:nvSpPr>
          <p:spPr>
            <a:xfrm>
              <a:off x="0" y="0"/>
              <a:ext cx="5290882" cy="690249"/>
            </a:xfrm>
            <a:custGeom>
              <a:avLst/>
              <a:gdLst/>
              <a:ahLst/>
              <a:cxnLst/>
              <a:rect l="l" t="t" r="r" b="b"/>
              <a:pathLst>
                <a:path w="5290882" h="690249">
                  <a:moveTo>
                    <a:pt x="0" y="0"/>
                  </a:moveTo>
                  <a:lnTo>
                    <a:pt x="5290882" y="0"/>
                  </a:lnTo>
                  <a:lnTo>
                    <a:pt x="5290882" y="690249"/>
                  </a:lnTo>
                  <a:lnTo>
                    <a:pt x="0" y="690249"/>
                  </a:lnTo>
                  <a:close/>
                </a:path>
              </a:pathLst>
            </a:custGeom>
            <a:solidFill>
              <a:srgbClr val="000000">
                <a:alpha val="0"/>
              </a:srgbClr>
            </a:solidFill>
          </p:spPr>
          <p:txBody>
            <a:bodyPr/>
            <a:lstStyle/>
            <a:p>
              <a:endParaRPr lang="en-US"/>
            </a:p>
          </p:txBody>
        </p:sp>
        <p:sp>
          <p:nvSpPr>
            <p:cNvPr id="42" name="TextBox 42"/>
            <p:cNvSpPr txBox="1"/>
            <p:nvPr/>
          </p:nvSpPr>
          <p:spPr>
            <a:xfrm>
              <a:off x="0" y="-47625"/>
              <a:ext cx="5290882"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~99.14%</a:t>
              </a:r>
            </a:p>
          </p:txBody>
        </p:sp>
      </p:grpSp>
      <p:grpSp>
        <p:nvGrpSpPr>
          <p:cNvPr id="43" name="Group 43"/>
          <p:cNvGrpSpPr/>
          <p:nvPr/>
        </p:nvGrpSpPr>
        <p:grpSpPr>
          <a:xfrm>
            <a:off x="11443429" y="5979010"/>
            <a:ext cx="3968161" cy="517738"/>
            <a:chOff x="0" y="0"/>
            <a:chExt cx="5290882" cy="690317"/>
          </a:xfrm>
        </p:grpSpPr>
        <p:sp>
          <p:nvSpPr>
            <p:cNvPr id="44" name="Freeform 44"/>
            <p:cNvSpPr/>
            <p:nvPr/>
          </p:nvSpPr>
          <p:spPr>
            <a:xfrm>
              <a:off x="0" y="0"/>
              <a:ext cx="5290882" cy="690317"/>
            </a:xfrm>
            <a:custGeom>
              <a:avLst/>
              <a:gdLst/>
              <a:ahLst/>
              <a:cxnLst/>
              <a:rect l="l" t="t" r="r" b="b"/>
              <a:pathLst>
                <a:path w="5290882" h="690317">
                  <a:moveTo>
                    <a:pt x="0" y="0"/>
                  </a:moveTo>
                  <a:lnTo>
                    <a:pt x="5290882" y="0"/>
                  </a:lnTo>
                  <a:lnTo>
                    <a:pt x="5290882" y="690317"/>
                  </a:lnTo>
                  <a:lnTo>
                    <a:pt x="0" y="690317"/>
                  </a:lnTo>
                  <a:close/>
                </a:path>
              </a:pathLst>
            </a:custGeom>
            <a:solidFill>
              <a:srgbClr val="000000">
                <a:alpha val="0"/>
              </a:srgbClr>
            </a:solidFill>
          </p:spPr>
          <p:txBody>
            <a:bodyPr/>
            <a:lstStyle/>
            <a:p>
              <a:endParaRPr lang="en-US"/>
            </a:p>
          </p:txBody>
        </p:sp>
        <p:sp>
          <p:nvSpPr>
            <p:cNvPr id="45" name="TextBox 45"/>
            <p:cNvSpPr txBox="1"/>
            <p:nvPr/>
          </p:nvSpPr>
          <p:spPr>
            <a:xfrm>
              <a:off x="0" y="-47625"/>
              <a:ext cx="5290882" cy="737942"/>
            </a:xfrm>
            <a:prstGeom prst="rect">
              <a:avLst/>
            </a:prstGeom>
          </p:spPr>
          <p:txBody>
            <a:bodyPr lIns="0" tIns="0" rIns="0" bIns="0" rtlCol="0" anchor="t"/>
            <a:lstStyle/>
            <a:p>
              <a:pPr algn="ctr">
                <a:lnSpc>
                  <a:spcPts val="3358"/>
                </a:lnSpc>
              </a:pPr>
              <a:r>
                <a:rPr lang="en-US" sz="2399" b="1">
                  <a:solidFill>
                    <a:srgbClr val="FFFFFF"/>
                  </a:solidFill>
                  <a:latin typeface="Now Bold"/>
                  <a:ea typeface="Now Bold"/>
                  <a:cs typeface="Now Bold"/>
                  <a:sym typeface="Now Bold"/>
                </a:rPr>
                <a:t>~99.9%</a:t>
              </a:r>
            </a:p>
          </p:txBody>
        </p:sp>
      </p:grpSp>
      <p:grpSp>
        <p:nvGrpSpPr>
          <p:cNvPr id="46" name="Group 46"/>
          <p:cNvGrpSpPr/>
          <p:nvPr/>
        </p:nvGrpSpPr>
        <p:grpSpPr>
          <a:xfrm>
            <a:off x="11443429" y="6817210"/>
            <a:ext cx="3968161" cy="517687"/>
            <a:chOff x="0" y="0"/>
            <a:chExt cx="5290882" cy="690249"/>
          </a:xfrm>
        </p:grpSpPr>
        <p:sp>
          <p:nvSpPr>
            <p:cNvPr id="47" name="Freeform 47"/>
            <p:cNvSpPr/>
            <p:nvPr/>
          </p:nvSpPr>
          <p:spPr>
            <a:xfrm>
              <a:off x="0" y="0"/>
              <a:ext cx="5290882" cy="690249"/>
            </a:xfrm>
            <a:custGeom>
              <a:avLst/>
              <a:gdLst/>
              <a:ahLst/>
              <a:cxnLst/>
              <a:rect l="l" t="t" r="r" b="b"/>
              <a:pathLst>
                <a:path w="5290882" h="690249">
                  <a:moveTo>
                    <a:pt x="0" y="0"/>
                  </a:moveTo>
                  <a:lnTo>
                    <a:pt x="5290882" y="0"/>
                  </a:lnTo>
                  <a:lnTo>
                    <a:pt x="5290882" y="690249"/>
                  </a:lnTo>
                  <a:lnTo>
                    <a:pt x="0" y="690249"/>
                  </a:lnTo>
                  <a:close/>
                </a:path>
              </a:pathLst>
            </a:custGeom>
            <a:solidFill>
              <a:srgbClr val="000000">
                <a:alpha val="0"/>
              </a:srgbClr>
            </a:solidFill>
          </p:spPr>
          <p:txBody>
            <a:bodyPr/>
            <a:lstStyle/>
            <a:p>
              <a:endParaRPr lang="en-US"/>
            </a:p>
          </p:txBody>
        </p:sp>
        <p:sp>
          <p:nvSpPr>
            <p:cNvPr id="48" name="TextBox 48"/>
            <p:cNvSpPr txBox="1"/>
            <p:nvPr/>
          </p:nvSpPr>
          <p:spPr>
            <a:xfrm>
              <a:off x="0" y="-47625"/>
              <a:ext cx="5290882"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~99.6%</a:t>
              </a:r>
            </a:p>
          </p:txBody>
        </p:sp>
      </p:grpSp>
      <p:grpSp>
        <p:nvGrpSpPr>
          <p:cNvPr id="49" name="Group 49"/>
          <p:cNvGrpSpPr/>
          <p:nvPr/>
        </p:nvGrpSpPr>
        <p:grpSpPr>
          <a:xfrm>
            <a:off x="11443429" y="7659065"/>
            <a:ext cx="3968161" cy="517687"/>
            <a:chOff x="0" y="0"/>
            <a:chExt cx="5290882" cy="690249"/>
          </a:xfrm>
        </p:grpSpPr>
        <p:sp>
          <p:nvSpPr>
            <p:cNvPr id="50" name="Freeform 50"/>
            <p:cNvSpPr/>
            <p:nvPr/>
          </p:nvSpPr>
          <p:spPr>
            <a:xfrm>
              <a:off x="0" y="0"/>
              <a:ext cx="5290882" cy="690249"/>
            </a:xfrm>
            <a:custGeom>
              <a:avLst/>
              <a:gdLst/>
              <a:ahLst/>
              <a:cxnLst/>
              <a:rect l="l" t="t" r="r" b="b"/>
              <a:pathLst>
                <a:path w="5290882" h="690249">
                  <a:moveTo>
                    <a:pt x="0" y="0"/>
                  </a:moveTo>
                  <a:lnTo>
                    <a:pt x="5290882" y="0"/>
                  </a:lnTo>
                  <a:lnTo>
                    <a:pt x="5290882" y="690249"/>
                  </a:lnTo>
                  <a:lnTo>
                    <a:pt x="0" y="690249"/>
                  </a:lnTo>
                  <a:close/>
                </a:path>
              </a:pathLst>
            </a:custGeom>
            <a:solidFill>
              <a:srgbClr val="000000">
                <a:alpha val="0"/>
              </a:srgbClr>
            </a:solidFill>
          </p:spPr>
          <p:txBody>
            <a:bodyPr/>
            <a:lstStyle/>
            <a:p>
              <a:endParaRPr lang="en-US"/>
            </a:p>
          </p:txBody>
        </p:sp>
        <p:sp>
          <p:nvSpPr>
            <p:cNvPr id="51" name="TextBox 51"/>
            <p:cNvSpPr txBox="1"/>
            <p:nvPr/>
          </p:nvSpPr>
          <p:spPr>
            <a:xfrm>
              <a:off x="0" y="-47625"/>
              <a:ext cx="5290882"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~98.96%</a:t>
              </a:r>
            </a:p>
          </p:txBody>
        </p:sp>
      </p:grpSp>
      <p:grpSp>
        <p:nvGrpSpPr>
          <p:cNvPr id="52" name="Group 52"/>
          <p:cNvGrpSpPr/>
          <p:nvPr/>
        </p:nvGrpSpPr>
        <p:grpSpPr>
          <a:xfrm>
            <a:off x="11443429" y="8500602"/>
            <a:ext cx="3968161" cy="517687"/>
            <a:chOff x="0" y="0"/>
            <a:chExt cx="5290882" cy="690249"/>
          </a:xfrm>
        </p:grpSpPr>
        <p:sp>
          <p:nvSpPr>
            <p:cNvPr id="53" name="Freeform 53"/>
            <p:cNvSpPr/>
            <p:nvPr/>
          </p:nvSpPr>
          <p:spPr>
            <a:xfrm>
              <a:off x="0" y="0"/>
              <a:ext cx="5290882" cy="690249"/>
            </a:xfrm>
            <a:custGeom>
              <a:avLst/>
              <a:gdLst/>
              <a:ahLst/>
              <a:cxnLst/>
              <a:rect l="l" t="t" r="r" b="b"/>
              <a:pathLst>
                <a:path w="5290882" h="690249">
                  <a:moveTo>
                    <a:pt x="0" y="0"/>
                  </a:moveTo>
                  <a:lnTo>
                    <a:pt x="5290882" y="0"/>
                  </a:lnTo>
                  <a:lnTo>
                    <a:pt x="5290882" y="690249"/>
                  </a:lnTo>
                  <a:lnTo>
                    <a:pt x="0" y="690249"/>
                  </a:lnTo>
                  <a:close/>
                </a:path>
              </a:pathLst>
            </a:custGeom>
            <a:solidFill>
              <a:srgbClr val="000000">
                <a:alpha val="0"/>
              </a:srgbClr>
            </a:solidFill>
          </p:spPr>
          <p:txBody>
            <a:bodyPr/>
            <a:lstStyle/>
            <a:p>
              <a:endParaRPr lang="en-US"/>
            </a:p>
          </p:txBody>
        </p:sp>
        <p:sp>
          <p:nvSpPr>
            <p:cNvPr id="54" name="TextBox 54"/>
            <p:cNvSpPr txBox="1"/>
            <p:nvPr/>
          </p:nvSpPr>
          <p:spPr>
            <a:xfrm>
              <a:off x="0" y="-47625"/>
              <a:ext cx="5290882"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~98.12%</a:t>
              </a:r>
            </a:p>
          </p:txBody>
        </p:sp>
      </p:grpSp>
      <p:grpSp>
        <p:nvGrpSpPr>
          <p:cNvPr id="55" name="Group 55"/>
          <p:cNvGrpSpPr/>
          <p:nvPr/>
        </p:nvGrpSpPr>
        <p:grpSpPr>
          <a:xfrm>
            <a:off x="11443429" y="9341821"/>
            <a:ext cx="3968161" cy="517687"/>
            <a:chOff x="0" y="0"/>
            <a:chExt cx="5290882" cy="690249"/>
          </a:xfrm>
        </p:grpSpPr>
        <p:sp>
          <p:nvSpPr>
            <p:cNvPr id="56" name="Freeform 56"/>
            <p:cNvSpPr/>
            <p:nvPr/>
          </p:nvSpPr>
          <p:spPr>
            <a:xfrm>
              <a:off x="0" y="0"/>
              <a:ext cx="5290882" cy="690249"/>
            </a:xfrm>
            <a:custGeom>
              <a:avLst/>
              <a:gdLst/>
              <a:ahLst/>
              <a:cxnLst/>
              <a:rect l="l" t="t" r="r" b="b"/>
              <a:pathLst>
                <a:path w="5290882" h="690249">
                  <a:moveTo>
                    <a:pt x="0" y="0"/>
                  </a:moveTo>
                  <a:lnTo>
                    <a:pt x="5290882" y="0"/>
                  </a:lnTo>
                  <a:lnTo>
                    <a:pt x="5290882" y="690249"/>
                  </a:lnTo>
                  <a:lnTo>
                    <a:pt x="0" y="690249"/>
                  </a:lnTo>
                  <a:close/>
                </a:path>
              </a:pathLst>
            </a:custGeom>
            <a:solidFill>
              <a:srgbClr val="000000">
                <a:alpha val="0"/>
              </a:srgbClr>
            </a:solidFill>
          </p:spPr>
          <p:txBody>
            <a:bodyPr/>
            <a:lstStyle/>
            <a:p>
              <a:endParaRPr lang="en-US"/>
            </a:p>
          </p:txBody>
        </p:sp>
        <p:sp>
          <p:nvSpPr>
            <p:cNvPr id="57" name="TextBox 57"/>
            <p:cNvSpPr txBox="1"/>
            <p:nvPr/>
          </p:nvSpPr>
          <p:spPr>
            <a:xfrm>
              <a:off x="0" y="-47625"/>
              <a:ext cx="5290882" cy="737874"/>
            </a:xfrm>
            <a:prstGeom prst="rect">
              <a:avLst/>
            </a:prstGeom>
          </p:spPr>
          <p:txBody>
            <a:bodyPr lIns="0" tIns="0" rIns="0" bIns="0" rtlCol="0" anchor="t"/>
            <a:lstStyle/>
            <a:p>
              <a:pPr algn="ctr">
                <a:lnSpc>
                  <a:spcPts val="3359"/>
                </a:lnSpc>
              </a:pPr>
              <a:r>
                <a:rPr lang="en-US" sz="2399" b="1">
                  <a:solidFill>
                    <a:srgbClr val="00FFE0"/>
                  </a:solidFill>
                  <a:latin typeface="Now Bold"/>
                  <a:ea typeface="Now Bold"/>
                  <a:cs typeface="Now Bold"/>
                  <a:sym typeface="Now Bold"/>
                </a:rPr>
                <a:t>~99.9%</a:t>
              </a:r>
            </a:p>
          </p:txBody>
        </p:sp>
      </p:grpSp>
      <p:grpSp>
        <p:nvGrpSpPr>
          <p:cNvPr id="58" name="Group 58"/>
          <p:cNvGrpSpPr/>
          <p:nvPr/>
        </p:nvGrpSpPr>
        <p:grpSpPr>
          <a:xfrm>
            <a:off x="12240199" y="4288828"/>
            <a:ext cx="2232622" cy="517687"/>
            <a:chOff x="0" y="0"/>
            <a:chExt cx="2976829" cy="690249"/>
          </a:xfrm>
        </p:grpSpPr>
        <p:sp>
          <p:nvSpPr>
            <p:cNvPr id="59" name="Freeform 59"/>
            <p:cNvSpPr/>
            <p:nvPr/>
          </p:nvSpPr>
          <p:spPr>
            <a:xfrm>
              <a:off x="0" y="0"/>
              <a:ext cx="2976830" cy="690249"/>
            </a:xfrm>
            <a:custGeom>
              <a:avLst/>
              <a:gdLst/>
              <a:ahLst/>
              <a:cxnLst/>
              <a:rect l="l" t="t" r="r" b="b"/>
              <a:pathLst>
                <a:path w="2976830" h="690249">
                  <a:moveTo>
                    <a:pt x="0" y="0"/>
                  </a:moveTo>
                  <a:lnTo>
                    <a:pt x="2976830" y="0"/>
                  </a:lnTo>
                  <a:lnTo>
                    <a:pt x="2976830" y="690249"/>
                  </a:lnTo>
                  <a:lnTo>
                    <a:pt x="0" y="690249"/>
                  </a:lnTo>
                  <a:close/>
                </a:path>
              </a:pathLst>
            </a:custGeom>
            <a:solidFill>
              <a:srgbClr val="000000">
                <a:alpha val="0"/>
              </a:srgbClr>
            </a:solidFill>
          </p:spPr>
          <p:txBody>
            <a:bodyPr/>
            <a:lstStyle/>
            <a:p>
              <a:endParaRPr lang="en-US"/>
            </a:p>
          </p:txBody>
        </p:sp>
        <p:sp>
          <p:nvSpPr>
            <p:cNvPr id="60" name="TextBox 60"/>
            <p:cNvSpPr txBox="1"/>
            <p:nvPr/>
          </p:nvSpPr>
          <p:spPr>
            <a:xfrm>
              <a:off x="0" y="-47625"/>
              <a:ext cx="2976829"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Accuracy</a:t>
              </a:r>
            </a:p>
          </p:txBody>
        </p:sp>
      </p:grpSp>
      <p:grpSp>
        <p:nvGrpSpPr>
          <p:cNvPr id="61" name="Group 61"/>
          <p:cNvGrpSpPr/>
          <p:nvPr/>
        </p:nvGrpSpPr>
        <p:grpSpPr>
          <a:xfrm>
            <a:off x="2259838" y="6817210"/>
            <a:ext cx="2232622" cy="517687"/>
            <a:chOff x="0" y="0"/>
            <a:chExt cx="2976829" cy="690249"/>
          </a:xfrm>
        </p:grpSpPr>
        <p:sp>
          <p:nvSpPr>
            <p:cNvPr id="62" name="Freeform 62"/>
            <p:cNvSpPr/>
            <p:nvPr/>
          </p:nvSpPr>
          <p:spPr>
            <a:xfrm>
              <a:off x="0" y="0"/>
              <a:ext cx="2976830" cy="690249"/>
            </a:xfrm>
            <a:custGeom>
              <a:avLst/>
              <a:gdLst/>
              <a:ahLst/>
              <a:cxnLst/>
              <a:rect l="l" t="t" r="r" b="b"/>
              <a:pathLst>
                <a:path w="2976830" h="690249">
                  <a:moveTo>
                    <a:pt x="0" y="0"/>
                  </a:moveTo>
                  <a:lnTo>
                    <a:pt x="2976830" y="0"/>
                  </a:lnTo>
                  <a:lnTo>
                    <a:pt x="2976830" y="690249"/>
                  </a:lnTo>
                  <a:lnTo>
                    <a:pt x="0" y="690249"/>
                  </a:lnTo>
                  <a:close/>
                </a:path>
              </a:pathLst>
            </a:custGeom>
            <a:solidFill>
              <a:srgbClr val="000000">
                <a:alpha val="0"/>
              </a:srgbClr>
            </a:solidFill>
          </p:spPr>
          <p:txBody>
            <a:bodyPr/>
            <a:lstStyle/>
            <a:p>
              <a:endParaRPr lang="en-US"/>
            </a:p>
          </p:txBody>
        </p:sp>
        <p:sp>
          <p:nvSpPr>
            <p:cNvPr id="63" name="TextBox 63"/>
            <p:cNvSpPr txBox="1"/>
            <p:nvPr/>
          </p:nvSpPr>
          <p:spPr>
            <a:xfrm>
              <a:off x="0" y="-47625"/>
              <a:ext cx="2976829"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SVM</a:t>
              </a:r>
            </a:p>
          </p:txBody>
        </p:sp>
      </p:grpSp>
      <p:grpSp>
        <p:nvGrpSpPr>
          <p:cNvPr id="64" name="Group 64"/>
          <p:cNvGrpSpPr/>
          <p:nvPr/>
        </p:nvGrpSpPr>
        <p:grpSpPr>
          <a:xfrm>
            <a:off x="6138274" y="6817210"/>
            <a:ext cx="5403926" cy="517687"/>
            <a:chOff x="0" y="0"/>
            <a:chExt cx="7205234" cy="690250"/>
          </a:xfrm>
        </p:grpSpPr>
        <p:sp>
          <p:nvSpPr>
            <p:cNvPr id="65" name="Freeform 65"/>
            <p:cNvSpPr/>
            <p:nvPr/>
          </p:nvSpPr>
          <p:spPr>
            <a:xfrm>
              <a:off x="0" y="0"/>
              <a:ext cx="7205235" cy="690250"/>
            </a:xfrm>
            <a:custGeom>
              <a:avLst/>
              <a:gdLst/>
              <a:ahLst/>
              <a:cxnLst/>
              <a:rect l="l" t="t" r="r" b="b"/>
              <a:pathLst>
                <a:path w="7205235" h="690250">
                  <a:moveTo>
                    <a:pt x="0" y="0"/>
                  </a:moveTo>
                  <a:lnTo>
                    <a:pt x="7205235" y="0"/>
                  </a:lnTo>
                  <a:lnTo>
                    <a:pt x="7205235" y="690250"/>
                  </a:lnTo>
                  <a:lnTo>
                    <a:pt x="0" y="690250"/>
                  </a:lnTo>
                  <a:close/>
                </a:path>
              </a:pathLst>
            </a:custGeom>
            <a:solidFill>
              <a:srgbClr val="000000">
                <a:alpha val="0"/>
              </a:srgbClr>
            </a:solidFill>
          </p:spPr>
          <p:txBody>
            <a:bodyPr/>
            <a:lstStyle/>
            <a:p>
              <a:endParaRPr lang="en-US"/>
            </a:p>
          </p:txBody>
        </p:sp>
        <p:sp>
          <p:nvSpPr>
            <p:cNvPr id="66" name="TextBox 66"/>
            <p:cNvSpPr txBox="1"/>
            <p:nvPr/>
          </p:nvSpPr>
          <p:spPr>
            <a:xfrm>
              <a:off x="0" y="-47625"/>
              <a:ext cx="7205234" cy="737875"/>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Good for high-dimensional data</a:t>
              </a:r>
            </a:p>
          </p:txBody>
        </p:sp>
      </p:grpSp>
      <p:grpSp>
        <p:nvGrpSpPr>
          <p:cNvPr id="67" name="Group 67"/>
          <p:cNvGrpSpPr/>
          <p:nvPr/>
        </p:nvGrpSpPr>
        <p:grpSpPr>
          <a:xfrm>
            <a:off x="2259838" y="7658747"/>
            <a:ext cx="2232622" cy="517687"/>
            <a:chOff x="0" y="0"/>
            <a:chExt cx="2976829" cy="690249"/>
          </a:xfrm>
        </p:grpSpPr>
        <p:sp>
          <p:nvSpPr>
            <p:cNvPr id="68" name="Freeform 68"/>
            <p:cNvSpPr/>
            <p:nvPr/>
          </p:nvSpPr>
          <p:spPr>
            <a:xfrm>
              <a:off x="0" y="0"/>
              <a:ext cx="2976830" cy="690249"/>
            </a:xfrm>
            <a:custGeom>
              <a:avLst/>
              <a:gdLst/>
              <a:ahLst/>
              <a:cxnLst/>
              <a:rect l="l" t="t" r="r" b="b"/>
              <a:pathLst>
                <a:path w="2976830" h="690249">
                  <a:moveTo>
                    <a:pt x="0" y="0"/>
                  </a:moveTo>
                  <a:lnTo>
                    <a:pt x="2976830" y="0"/>
                  </a:lnTo>
                  <a:lnTo>
                    <a:pt x="2976830" y="690249"/>
                  </a:lnTo>
                  <a:lnTo>
                    <a:pt x="0" y="690249"/>
                  </a:lnTo>
                  <a:close/>
                </a:path>
              </a:pathLst>
            </a:custGeom>
            <a:solidFill>
              <a:srgbClr val="000000">
                <a:alpha val="0"/>
              </a:srgbClr>
            </a:solidFill>
          </p:spPr>
          <p:txBody>
            <a:bodyPr/>
            <a:lstStyle/>
            <a:p>
              <a:endParaRPr lang="en-US"/>
            </a:p>
          </p:txBody>
        </p:sp>
        <p:sp>
          <p:nvSpPr>
            <p:cNvPr id="69" name="TextBox 69"/>
            <p:cNvSpPr txBox="1"/>
            <p:nvPr/>
          </p:nvSpPr>
          <p:spPr>
            <a:xfrm>
              <a:off x="0" y="-47625"/>
              <a:ext cx="2976829"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KNN</a:t>
              </a:r>
            </a:p>
          </p:txBody>
        </p:sp>
      </p:grpSp>
      <p:grpSp>
        <p:nvGrpSpPr>
          <p:cNvPr id="70" name="Group 70"/>
          <p:cNvGrpSpPr/>
          <p:nvPr/>
        </p:nvGrpSpPr>
        <p:grpSpPr>
          <a:xfrm>
            <a:off x="6138274" y="7658747"/>
            <a:ext cx="5356593" cy="517687"/>
            <a:chOff x="0" y="0"/>
            <a:chExt cx="7142124" cy="690249"/>
          </a:xfrm>
        </p:grpSpPr>
        <p:sp>
          <p:nvSpPr>
            <p:cNvPr id="71" name="Freeform 71"/>
            <p:cNvSpPr/>
            <p:nvPr/>
          </p:nvSpPr>
          <p:spPr>
            <a:xfrm>
              <a:off x="0" y="0"/>
              <a:ext cx="7142125" cy="690249"/>
            </a:xfrm>
            <a:custGeom>
              <a:avLst/>
              <a:gdLst/>
              <a:ahLst/>
              <a:cxnLst/>
              <a:rect l="l" t="t" r="r" b="b"/>
              <a:pathLst>
                <a:path w="7142125" h="690249">
                  <a:moveTo>
                    <a:pt x="0" y="0"/>
                  </a:moveTo>
                  <a:lnTo>
                    <a:pt x="7142125" y="0"/>
                  </a:lnTo>
                  <a:lnTo>
                    <a:pt x="7142125" y="690249"/>
                  </a:lnTo>
                  <a:lnTo>
                    <a:pt x="0" y="690249"/>
                  </a:lnTo>
                  <a:close/>
                </a:path>
              </a:pathLst>
            </a:custGeom>
            <a:solidFill>
              <a:srgbClr val="000000">
                <a:alpha val="0"/>
              </a:srgbClr>
            </a:solidFill>
          </p:spPr>
          <p:txBody>
            <a:bodyPr/>
            <a:lstStyle/>
            <a:p>
              <a:endParaRPr lang="en-US"/>
            </a:p>
          </p:txBody>
        </p:sp>
        <p:sp>
          <p:nvSpPr>
            <p:cNvPr id="72" name="TextBox 72"/>
            <p:cNvSpPr txBox="1"/>
            <p:nvPr/>
          </p:nvSpPr>
          <p:spPr>
            <a:xfrm>
              <a:off x="0" y="-47625"/>
              <a:ext cx="7142124"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Sensitive to irrelevant features</a:t>
              </a:r>
            </a:p>
          </p:txBody>
        </p:sp>
      </p:grpSp>
      <p:grpSp>
        <p:nvGrpSpPr>
          <p:cNvPr id="73" name="Group 73"/>
          <p:cNvGrpSpPr/>
          <p:nvPr/>
        </p:nvGrpSpPr>
        <p:grpSpPr>
          <a:xfrm>
            <a:off x="6125545" y="8500284"/>
            <a:ext cx="5356593" cy="517687"/>
            <a:chOff x="0" y="0"/>
            <a:chExt cx="7142124" cy="690249"/>
          </a:xfrm>
        </p:grpSpPr>
        <p:sp>
          <p:nvSpPr>
            <p:cNvPr id="74" name="Freeform 74"/>
            <p:cNvSpPr/>
            <p:nvPr/>
          </p:nvSpPr>
          <p:spPr>
            <a:xfrm>
              <a:off x="0" y="0"/>
              <a:ext cx="7142125" cy="690249"/>
            </a:xfrm>
            <a:custGeom>
              <a:avLst/>
              <a:gdLst/>
              <a:ahLst/>
              <a:cxnLst/>
              <a:rect l="l" t="t" r="r" b="b"/>
              <a:pathLst>
                <a:path w="7142125" h="690249">
                  <a:moveTo>
                    <a:pt x="0" y="0"/>
                  </a:moveTo>
                  <a:lnTo>
                    <a:pt x="7142125" y="0"/>
                  </a:lnTo>
                  <a:lnTo>
                    <a:pt x="7142125" y="690249"/>
                  </a:lnTo>
                  <a:lnTo>
                    <a:pt x="0" y="690249"/>
                  </a:lnTo>
                  <a:close/>
                </a:path>
              </a:pathLst>
            </a:custGeom>
            <a:solidFill>
              <a:srgbClr val="000000">
                <a:alpha val="0"/>
              </a:srgbClr>
            </a:solidFill>
          </p:spPr>
          <p:txBody>
            <a:bodyPr/>
            <a:lstStyle/>
            <a:p>
              <a:endParaRPr lang="en-US"/>
            </a:p>
          </p:txBody>
        </p:sp>
        <p:sp>
          <p:nvSpPr>
            <p:cNvPr id="75" name="TextBox 75"/>
            <p:cNvSpPr txBox="1"/>
            <p:nvPr/>
          </p:nvSpPr>
          <p:spPr>
            <a:xfrm>
              <a:off x="0" y="-47625"/>
              <a:ext cx="7142124"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Sensitive to irrelevant features</a:t>
              </a:r>
            </a:p>
          </p:txBody>
        </p:sp>
      </p:grpSp>
      <p:grpSp>
        <p:nvGrpSpPr>
          <p:cNvPr id="76" name="Group 76"/>
          <p:cNvGrpSpPr/>
          <p:nvPr/>
        </p:nvGrpSpPr>
        <p:grpSpPr>
          <a:xfrm>
            <a:off x="5395786" y="9341821"/>
            <a:ext cx="6680912" cy="517687"/>
            <a:chOff x="0" y="0"/>
            <a:chExt cx="8907883" cy="690250"/>
          </a:xfrm>
        </p:grpSpPr>
        <p:sp>
          <p:nvSpPr>
            <p:cNvPr id="77" name="Freeform 77"/>
            <p:cNvSpPr/>
            <p:nvPr/>
          </p:nvSpPr>
          <p:spPr>
            <a:xfrm>
              <a:off x="0" y="0"/>
              <a:ext cx="8907883" cy="690250"/>
            </a:xfrm>
            <a:custGeom>
              <a:avLst/>
              <a:gdLst/>
              <a:ahLst/>
              <a:cxnLst/>
              <a:rect l="l" t="t" r="r" b="b"/>
              <a:pathLst>
                <a:path w="8907883" h="690250">
                  <a:moveTo>
                    <a:pt x="0" y="0"/>
                  </a:moveTo>
                  <a:lnTo>
                    <a:pt x="8907883" y="0"/>
                  </a:lnTo>
                  <a:lnTo>
                    <a:pt x="8907883" y="690250"/>
                  </a:lnTo>
                  <a:lnTo>
                    <a:pt x="0" y="690250"/>
                  </a:lnTo>
                  <a:close/>
                </a:path>
              </a:pathLst>
            </a:custGeom>
            <a:solidFill>
              <a:srgbClr val="000000">
                <a:alpha val="0"/>
              </a:srgbClr>
            </a:solidFill>
          </p:spPr>
          <p:txBody>
            <a:bodyPr/>
            <a:lstStyle/>
            <a:p>
              <a:endParaRPr lang="en-US"/>
            </a:p>
          </p:txBody>
        </p:sp>
        <p:sp>
          <p:nvSpPr>
            <p:cNvPr id="78" name="TextBox 78"/>
            <p:cNvSpPr txBox="1"/>
            <p:nvPr/>
          </p:nvSpPr>
          <p:spPr>
            <a:xfrm>
              <a:off x="0" y="-47625"/>
              <a:ext cx="8907883" cy="737875"/>
            </a:xfrm>
            <a:prstGeom prst="rect">
              <a:avLst/>
            </a:prstGeom>
          </p:spPr>
          <p:txBody>
            <a:bodyPr lIns="0" tIns="0" rIns="0" bIns="0" rtlCol="0" anchor="t"/>
            <a:lstStyle/>
            <a:p>
              <a:pPr algn="ctr">
                <a:lnSpc>
                  <a:spcPts val="3359"/>
                </a:lnSpc>
              </a:pPr>
              <a:r>
                <a:rPr lang="en-US" sz="2399" b="1">
                  <a:solidFill>
                    <a:srgbClr val="00FFE0"/>
                  </a:solidFill>
                  <a:latin typeface="Now Bold"/>
                  <a:ea typeface="Now Bold"/>
                  <a:cs typeface="Now Bold"/>
                  <a:sym typeface="Now Bold"/>
                </a:rPr>
                <a:t>Ensemble, robust, handles non-linearity</a:t>
              </a:r>
            </a:p>
          </p:txBody>
        </p:sp>
      </p:grpSp>
      <p:grpSp>
        <p:nvGrpSpPr>
          <p:cNvPr id="79" name="Group 79"/>
          <p:cNvGrpSpPr/>
          <p:nvPr/>
        </p:nvGrpSpPr>
        <p:grpSpPr>
          <a:xfrm>
            <a:off x="2372527" y="8500284"/>
            <a:ext cx="2232622" cy="517687"/>
            <a:chOff x="0" y="0"/>
            <a:chExt cx="2976829" cy="690249"/>
          </a:xfrm>
        </p:grpSpPr>
        <p:sp>
          <p:nvSpPr>
            <p:cNvPr id="80" name="Freeform 80"/>
            <p:cNvSpPr/>
            <p:nvPr/>
          </p:nvSpPr>
          <p:spPr>
            <a:xfrm>
              <a:off x="0" y="0"/>
              <a:ext cx="2976830" cy="690249"/>
            </a:xfrm>
            <a:custGeom>
              <a:avLst/>
              <a:gdLst/>
              <a:ahLst/>
              <a:cxnLst/>
              <a:rect l="l" t="t" r="r" b="b"/>
              <a:pathLst>
                <a:path w="2976830" h="690249">
                  <a:moveTo>
                    <a:pt x="0" y="0"/>
                  </a:moveTo>
                  <a:lnTo>
                    <a:pt x="2976830" y="0"/>
                  </a:lnTo>
                  <a:lnTo>
                    <a:pt x="2976830" y="690249"/>
                  </a:lnTo>
                  <a:lnTo>
                    <a:pt x="0" y="690249"/>
                  </a:lnTo>
                  <a:close/>
                </a:path>
              </a:pathLst>
            </a:custGeom>
            <a:solidFill>
              <a:srgbClr val="000000">
                <a:alpha val="0"/>
              </a:srgbClr>
            </a:solidFill>
          </p:spPr>
          <p:txBody>
            <a:bodyPr/>
            <a:lstStyle/>
            <a:p>
              <a:endParaRPr lang="en-US"/>
            </a:p>
          </p:txBody>
        </p:sp>
        <p:sp>
          <p:nvSpPr>
            <p:cNvPr id="81" name="TextBox 81"/>
            <p:cNvSpPr txBox="1"/>
            <p:nvPr/>
          </p:nvSpPr>
          <p:spPr>
            <a:xfrm>
              <a:off x="0" y="-47625"/>
              <a:ext cx="2976829" cy="737874"/>
            </a:xfrm>
            <a:prstGeom prst="rect">
              <a:avLst/>
            </a:prstGeom>
          </p:spPr>
          <p:txBody>
            <a:bodyPr lIns="0" tIns="0" rIns="0" bIns="0" rtlCol="0" anchor="t"/>
            <a:lstStyle/>
            <a:p>
              <a:pPr algn="ctr">
                <a:lnSpc>
                  <a:spcPts val="3359"/>
                </a:lnSpc>
              </a:pPr>
              <a:r>
                <a:rPr lang="en-US" sz="2399" b="1">
                  <a:solidFill>
                    <a:srgbClr val="FFFFFF"/>
                  </a:solidFill>
                  <a:latin typeface="Now Bold"/>
                  <a:ea typeface="Now Bold"/>
                  <a:cs typeface="Now Bold"/>
                  <a:sym typeface="Now Bold"/>
                </a:rPr>
                <a:t>Decision Tree</a:t>
              </a:r>
            </a:p>
          </p:txBody>
        </p:sp>
      </p:grpSp>
      <p:grpSp>
        <p:nvGrpSpPr>
          <p:cNvPr id="82" name="Group 82"/>
          <p:cNvGrpSpPr/>
          <p:nvPr/>
        </p:nvGrpSpPr>
        <p:grpSpPr>
          <a:xfrm>
            <a:off x="1825708" y="9341821"/>
            <a:ext cx="3326260" cy="517687"/>
            <a:chOff x="0" y="0"/>
            <a:chExt cx="4435014" cy="690250"/>
          </a:xfrm>
        </p:grpSpPr>
        <p:sp>
          <p:nvSpPr>
            <p:cNvPr id="83" name="Freeform 83"/>
            <p:cNvSpPr/>
            <p:nvPr/>
          </p:nvSpPr>
          <p:spPr>
            <a:xfrm>
              <a:off x="0" y="0"/>
              <a:ext cx="4435014" cy="690250"/>
            </a:xfrm>
            <a:custGeom>
              <a:avLst/>
              <a:gdLst/>
              <a:ahLst/>
              <a:cxnLst/>
              <a:rect l="l" t="t" r="r" b="b"/>
              <a:pathLst>
                <a:path w="4435014" h="690250">
                  <a:moveTo>
                    <a:pt x="0" y="0"/>
                  </a:moveTo>
                  <a:lnTo>
                    <a:pt x="4435014" y="0"/>
                  </a:lnTo>
                  <a:lnTo>
                    <a:pt x="4435014" y="690250"/>
                  </a:lnTo>
                  <a:lnTo>
                    <a:pt x="0" y="690250"/>
                  </a:lnTo>
                  <a:close/>
                </a:path>
              </a:pathLst>
            </a:custGeom>
            <a:solidFill>
              <a:srgbClr val="000000">
                <a:alpha val="0"/>
              </a:srgbClr>
            </a:solidFill>
          </p:spPr>
          <p:txBody>
            <a:bodyPr/>
            <a:lstStyle/>
            <a:p>
              <a:endParaRPr lang="en-US"/>
            </a:p>
          </p:txBody>
        </p:sp>
        <p:sp>
          <p:nvSpPr>
            <p:cNvPr id="84" name="TextBox 84"/>
            <p:cNvSpPr txBox="1"/>
            <p:nvPr/>
          </p:nvSpPr>
          <p:spPr>
            <a:xfrm>
              <a:off x="0" y="-47625"/>
              <a:ext cx="4435014" cy="737875"/>
            </a:xfrm>
            <a:prstGeom prst="rect">
              <a:avLst/>
            </a:prstGeom>
          </p:spPr>
          <p:txBody>
            <a:bodyPr lIns="0" tIns="0" rIns="0" bIns="0" rtlCol="0" anchor="t"/>
            <a:lstStyle/>
            <a:p>
              <a:pPr algn="ctr">
                <a:lnSpc>
                  <a:spcPts val="3359"/>
                </a:lnSpc>
              </a:pPr>
              <a:r>
                <a:rPr lang="en-US" sz="2399" b="1">
                  <a:solidFill>
                    <a:srgbClr val="00FFE0"/>
                  </a:solidFill>
                  <a:latin typeface="Now Bold"/>
                  <a:ea typeface="Now Bold"/>
                  <a:cs typeface="Now Bold"/>
                  <a:sym typeface="Now Bold"/>
                </a:rPr>
                <a:t>Random Forest</a:t>
              </a:r>
            </a:p>
          </p:txBody>
        </p:sp>
      </p:grpSp>
      <p:sp>
        <p:nvSpPr>
          <p:cNvPr id="85" name="Freeform 85"/>
          <p:cNvSpPr/>
          <p:nvPr/>
        </p:nvSpPr>
        <p:spPr>
          <a:xfrm>
            <a:off x="14876843" y="4979543"/>
            <a:ext cx="3400050" cy="4211774"/>
          </a:xfrm>
          <a:custGeom>
            <a:avLst/>
            <a:gdLst/>
            <a:ahLst/>
            <a:cxnLst/>
            <a:rect l="l" t="t" r="r" b="b"/>
            <a:pathLst>
              <a:path w="3400050" h="4211774">
                <a:moveTo>
                  <a:pt x="0" y="0"/>
                </a:moveTo>
                <a:lnTo>
                  <a:pt x="3400051" y="0"/>
                </a:lnTo>
                <a:lnTo>
                  <a:pt x="3400051" y="4211774"/>
                </a:lnTo>
                <a:lnTo>
                  <a:pt x="0" y="42117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6" name="TextBox 86"/>
          <p:cNvSpPr txBox="1"/>
          <p:nvPr/>
        </p:nvSpPr>
        <p:spPr>
          <a:xfrm>
            <a:off x="4633164" y="2682319"/>
            <a:ext cx="8414147" cy="756701"/>
          </a:xfrm>
          <a:prstGeom prst="rect">
            <a:avLst/>
          </a:prstGeom>
        </p:spPr>
        <p:txBody>
          <a:bodyPr lIns="0" tIns="0" rIns="0" bIns="0" rtlCol="0" anchor="t">
            <a:spAutoFit/>
          </a:bodyPr>
          <a:lstStyle/>
          <a:p>
            <a:pPr algn="ctr">
              <a:lnSpc>
                <a:spcPts val="6062"/>
              </a:lnSpc>
              <a:spcBef>
                <a:spcPct val="0"/>
              </a:spcBef>
            </a:pPr>
            <a:r>
              <a:rPr lang="en-US" sz="4329" b="1">
                <a:solidFill>
                  <a:srgbClr val="FFFFFF"/>
                </a:solidFill>
                <a:latin typeface="Now Bold"/>
                <a:ea typeface="Now Bold"/>
                <a:cs typeface="Now Bold"/>
                <a:sym typeface="Now Bold"/>
              </a:rPr>
              <a:t> Model Accuracy  Comparison</a:t>
            </a:r>
          </a:p>
        </p:txBody>
      </p:sp>
      <p:pic>
        <p:nvPicPr>
          <p:cNvPr id="87" name="Picture 86" descr="A black background with white text&#10;&#10;AI-generated content may be incorrect.">
            <a:extLst>
              <a:ext uri="{FF2B5EF4-FFF2-40B4-BE49-F238E27FC236}">
                <a16:creationId xmlns:a16="http://schemas.microsoft.com/office/drawing/2014/main" id="{806CFE3B-9E69-DADA-DFB9-8061C3DF5C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183264" y="-37405"/>
            <a:ext cx="2920206" cy="1644076"/>
          </a:xfrm>
          <a:prstGeom prst="rect">
            <a:avLst/>
          </a:prstGeom>
        </p:spPr>
      </p:pic>
      <p:pic>
        <p:nvPicPr>
          <p:cNvPr id="88" name="Picture 87" descr="A logo of a globe with a graduation cap&#10;&#10;AI-generated content may be incorrect.">
            <a:extLst>
              <a:ext uri="{FF2B5EF4-FFF2-40B4-BE49-F238E27FC236}">
                <a16:creationId xmlns:a16="http://schemas.microsoft.com/office/drawing/2014/main" id="{FAAA8291-14C8-9905-50F1-86F21E26C6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1651416" cy="164407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9D4E6-1030-9373-BD14-B0940CF4A10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B1669FB-B8AF-C759-18C4-41187ECD2281}"/>
              </a:ext>
            </a:extLst>
          </p:cNvPr>
          <p:cNvGrpSpPr/>
          <p:nvPr/>
        </p:nvGrpSpPr>
        <p:grpSpPr>
          <a:xfrm>
            <a:off x="-201920" y="0"/>
            <a:ext cx="8255158" cy="10287000"/>
            <a:chOff x="0" y="0"/>
            <a:chExt cx="2556540" cy="3479800"/>
          </a:xfrm>
        </p:grpSpPr>
        <p:sp>
          <p:nvSpPr>
            <p:cNvPr id="3" name="Freeform 3">
              <a:extLst>
                <a:ext uri="{FF2B5EF4-FFF2-40B4-BE49-F238E27FC236}">
                  <a16:creationId xmlns:a16="http://schemas.microsoft.com/office/drawing/2014/main" id="{229CAEFF-E079-E598-7917-C967AF77F142}"/>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52B54B5A-F9E7-ADD2-E8E4-B9FBDF3122D0}"/>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6041E70F-968B-051F-6891-475F0FC79C1F}"/>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08BED86F-1D7F-B5FE-41FB-9A245A490A9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89DEA05C-50F5-9746-E5E3-E2C8D1BD08FF}"/>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CC9DF4FD-5B34-755D-BCDE-5A23DA7685F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48E441B6-DEB0-2240-7805-E5C207A66D0C}"/>
              </a:ext>
            </a:extLst>
          </p:cNvPr>
          <p:cNvSpPr txBox="1"/>
          <p:nvPr/>
        </p:nvSpPr>
        <p:spPr>
          <a:xfrm>
            <a:off x="2552327" y="975028"/>
            <a:ext cx="3769831" cy="948337"/>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Evaluation</a:t>
            </a:r>
          </a:p>
        </p:txBody>
      </p:sp>
      <p:grpSp>
        <p:nvGrpSpPr>
          <p:cNvPr id="45" name="Group 44">
            <a:extLst>
              <a:ext uri="{FF2B5EF4-FFF2-40B4-BE49-F238E27FC236}">
                <a16:creationId xmlns:a16="http://schemas.microsoft.com/office/drawing/2014/main" id="{46FAA3A7-745B-1E41-2D04-104AA5ABB69F}"/>
              </a:ext>
            </a:extLst>
          </p:cNvPr>
          <p:cNvGrpSpPr/>
          <p:nvPr/>
        </p:nvGrpSpPr>
        <p:grpSpPr>
          <a:xfrm>
            <a:off x="1139666" y="885518"/>
            <a:ext cx="1052959" cy="1222219"/>
            <a:chOff x="9354315" y="1526525"/>
            <a:chExt cx="1284310" cy="1561760"/>
          </a:xfrm>
        </p:grpSpPr>
        <p:sp>
          <p:nvSpPr>
            <p:cNvPr id="46" name="Rectangle: Rounded Corners 45">
              <a:extLst>
                <a:ext uri="{FF2B5EF4-FFF2-40B4-BE49-F238E27FC236}">
                  <a16:creationId xmlns:a16="http://schemas.microsoft.com/office/drawing/2014/main" id="{7C15B450-90E8-5F16-F675-4DBA2EF46605}"/>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C692F68B-75BF-6868-0681-987B6DB37C25}"/>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FE08DA34-517B-4A51-57F6-65460B0EA119}"/>
                </a:ext>
              </a:extLst>
            </p:cNvPr>
            <p:cNvSpPr txBox="1"/>
            <p:nvPr/>
          </p:nvSpPr>
          <p:spPr>
            <a:xfrm>
              <a:off x="9609546" y="1672480"/>
              <a:ext cx="710086"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8</a:t>
              </a:r>
            </a:p>
          </p:txBody>
        </p:sp>
      </p:grpSp>
      <p:pic>
        <p:nvPicPr>
          <p:cNvPr id="50" name="Picture 49" descr="A black background with white text&#10;&#10;AI-generated content may be incorrect.">
            <a:extLst>
              <a:ext uri="{FF2B5EF4-FFF2-40B4-BE49-F238E27FC236}">
                <a16:creationId xmlns:a16="http://schemas.microsoft.com/office/drawing/2014/main" id="{E1728DE5-D058-AA9C-EFCD-3E6FB9FF39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ABB2A7F5-4CFA-1C24-520B-CA3A76E73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1789" y="63480"/>
            <a:ext cx="1651416" cy="1644076"/>
          </a:xfrm>
          <a:prstGeom prst="rect">
            <a:avLst/>
          </a:prstGeom>
        </p:spPr>
      </p:pic>
      <p:grpSp>
        <p:nvGrpSpPr>
          <p:cNvPr id="24" name="Google Shape;777;p37">
            <a:extLst>
              <a:ext uri="{FF2B5EF4-FFF2-40B4-BE49-F238E27FC236}">
                <a16:creationId xmlns:a16="http://schemas.microsoft.com/office/drawing/2014/main" id="{739EEB7A-D622-C019-69A7-E95A72B6F708}"/>
              </a:ext>
            </a:extLst>
          </p:cNvPr>
          <p:cNvGrpSpPr/>
          <p:nvPr/>
        </p:nvGrpSpPr>
        <p:grpSpPr>
          <a:xfrm>
            <a:off x="8915400" y="3526551"/>
            <a:ext cx="8839200" cy="2657802"/>
            <a:chOff x="-104768" y="1484193"/>
            <a:chExt cx="8839200" cy="2657802"/>
          </a:xfrm>
        </p:grpSpPr>
        <p:cxnSp>
          <p:nvCxnSpPr>
            <p:cNvPr id="25" name="Google Shape;778;p37">
              <a:extLst>
                <a:ext uri="{FF2B5EF4-FFF2-40B4-BE49-F238E27FC236}">
                  <a16:creationId xmlns:a16="http://schemas.microsoft.com/office/drawing/2014/main" id="{19E4ECA2-B734-8AAF-A717-25D269556342}"/>
                </a:ext>
              </a:extLst>
            </p:cNvPr>
            <p:cNvCxnSpPr>
              <a:cxnSpLocks/>
            </p:cNvCxnSpPr>
            <p:nvPr/>
          </p:nvCxnSpPr>
          <p:spPr>
            <a:xfrm>
              <a:off x="-104768" y="2805442"/>
              <a:ext cx="8839200" cy="48284"/>
            </a:xfrm>
            <a:prstGeom prst="straightConnector1">
              <a:avLst/>
            </a:prstGeom>
            <a:noFill/>
            <a:ln w="9525" cap="flat" cmpd="sng">
              <a:solidFill>
                <a:schemeClr val="dk1"/>
              </a:solidFill>
              <a:prstDash val="dash"/>
              <a:round/>
              <a:headEnd type="none" w="med" len="med"/>
              <a:tailEnd type="none" w="med" len="med"/>
            </a:ln>
          </p:spPr>
        </p:cxnSp>
        <p:sp>
          <p:nvSpPr>
            <p:cNvPr id="26" name="Google Shape;779;p37">
              <a:extLst>
                <a:ext uri="{FF2B5EF4-FFF2-40B4-BE49-F238E27FC236}">
                  <a16:creationId xmlns:a16="http://schemas.microsoft.com/office/drawing/2014/main" id="{ADC7BF04-E31D-79A9-781B-AA1E1FE9EBC9}"/>
                </a:ext>
              </a:extLst>
            </p:cNvPr>
            <p:cNvSpPr/>
            <p:nvPr/>
          </p:nvSpPr>
          <p:spPr>
            <a:xfrm rot="8100000">
              <a:off x="251993" y="1500942"/>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780;p37">
              <a:extLst>
                <a:ext uri="{FF2B5EF4-FFF2-40B4-BE49-F238E27FC236}">
                  <a16:creationId xmlns:a16="http://schemas.microsoft.com/office/drawing/2014/main" id="{2AE10DBA-8029-BA48-F8A4-FC84A6E0E483}"/>
                </a:ext>
              </a:extLst>
            </p:cNvPr>
            <p:cNvSpPr/>
            <p:nvPr/>
          </p:nvSpPr>
          <p:spPr>
            <a:xfrm rot="18900000">
              <a:off x="2575689" y="3438220"/>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781;p37">
              <a:extLst>
                <a:ext uri="{FF2B5EF4-FFF2-40B4-BE49-F238E27FC236}">
                  <a16:creationId xmlns:a16="http://schemas.microsoft.com/office/drawing/2014/main" id="{D8D2148B-96DB-D939-5740-255B927302B7}"/>
                </a:ext>
              </a:extLst>
            </p:cNvPr>
            <p:cNvSpPr/>
            <p:nvPr/>
          </p:nvSpPr>
          <p:spPr>
            <a:xfrm rot="8100000">
              <a:off x="4632905" y="1484193"/>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782;p37">
              <a:extLst>
                <a:ext uri="{FF2B5EF4-FFF2-40B4-BE49-F238E27FC236}">
                  <a16:creationId xmlns:a16="http://schemas.microsoft.com/office/drawing/2014/main" id="{229294D0-F2CE-E13F-F4C6-943F1105B2F4}"/>
                </a:ext>
              </a:extLst>
            </p:cNvPr>
            <p:cNvSpPr/>
            <p:nvPr/>
          </p:nvSpPr>
          <p:spPr>
            <a:xfrm rot="-2700000">
              <a:off x="7096657" y="3559905"/>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0" name="Google Shape;783;p37">
              <a:extLst>
                <a:ext uri="{FF2B5EF4-FFF2-40B4-BE49-F238E27FC236}">
                  <a16:creationId xmlns:a16="http://schemas.microsoft.com/office/drawing/2014/main" id="{3272946A-9C51-B0C5-91D0-C48EDDEF747A}"/>
                </a:ext>
              </a:extLst>
            </p:cNvPr>
            <p:cNvCxnSpPr/>
            <p:nvPr/>
          </p:nvCxnSpPr>
          <p:spPr>
            <a:xfrm>
              <a:off x="543038" y="2203587"/>
              <a:ext cx="0" cy="601800"/>
            </a:xfrm>
            <a:prstGeom prst="straightConnector1">
              <a:avLst/>
            </a:prstGeom>
            <a:noFill/>
            <a:ln w="9525" cap="flat" cmpd="sng">
              <a:solidFill>
                <a:schemeClr val="dk1"/>
              </a:solidFill>
              <a:prstDash val="dash"/>
              <a:round/>
              <a:headEnd type="none" w="med" len="med"/>
              <a:tailEnd type="none" w="med" len="med"/>
            </a:ln>
          </p:spPr>
        </p:cxnSp>
        <p:cxnSp>
          <p:nvCxnSpPr>
            <p:cNvPr id="31" name="Google Shape;784;p37">
              <a:extLst>
                <a:ext uri="{FF2B5EF4-FFF2-40B4-BE49-F238E27FC236}">
                  <a16:creationId xmlns:a16="http://schemas.microsoft.com/office/drawing/2014/main" id="{0E4153CA-725F-EAE7-7662-484BA6965BB7}"/>
                </a:ext>
              </a:extLst>
            </p:cNvPr>
            <p:cNvCxnSpPr/>
            <p:nvPr/>
          </p:nvCxnSpPr>
          <p:spPr>
            <a:xfrm flipH="1">
              <a:off x="4924132" y="2203599"/>
              <a:ext cx="300" cy="602100"/>
            </a:xfrm>
            <a:prstGeom prst="straightConnector1">
              <a:avLst/>
            </a:prstGeom>
            <a:noFill/>
            <a:ln w="9525" cap="flat" cmpd="sng">
              <a:solidFill>
                <a:schemeClr val="dk1"/>
              </a:solidFill>
              <a:prstDash val="dash"/>
              <a:round/>
              <a:headEnd type="none" w="med" len="med"/>
              <a:tailEnd type="none" w="med" len="med"/>
            </a:ln>
          </p:spPr>
        </p:cxnSp>
        <p:cxnSp>
          <p:nvCxnSpPr>
            <p:cNvPr id="32" name="Google Shape;785;p37">
              <a:extLst>
                <a:ext uri="{FF2B5EF4-FFF2-40B4-BE49-F238E27FC236}">
                  <a16:creationId xmlns:a16="http://schemas.microsoft.com/office/drawing/2014/main" id="{7F0A6EC5-ED8A-3999-6874-F7FA6CD7A636}"/>
                </a:ext>
              </a:extLst>
            </p:cNvPr>
            <p:cNvCxnSpPr>
              <a:cxnSpLocks/>
            </p:cNvCxnSpPr>
            <p:nvPr/>
          </p:nvCxnSpPr>
          <p:spPr>
            <a:xfrm flipV="1">
              <a:off x="2866734" y="2814934"/>
              <a:ext cx="298" cy="624416"/>
            </a:xfrm>
            <a:prstGeom prst="straightConnector1">
              <a:avLst/>
            </a:prstGeom>
            <a:noFill/>
            <a:ln w="9525" cap="flat" cmpd="sng">
              <a:solidFill>
                <a:schemeClr val="dk1"/>
              </a:solidFill>
              <a:prstDash val="dash"/>
              <a:round/>
              <a:headEnd type="none" w="med" len="med"/>
              <a:tailEnd type="none" w="med" len="med"/>
            </a:ln>
          </p:spPr>
        </p:cxnSp>
        <p:cxnSp>
          <p:nvCxnSpPr>
            <p:cNvPr id="33" name="Google Shape;787;p37">
              <a:extLst>
                <a:ext uri="{FF2B5EF4-FFF2-40B4-BE49-F238E27FC236}">
                  <a16:creationId xmlns:a16="http://schemas.microsoft.com/office/drawing/2014/main" id="{72963413-11A3-D6FA-C025-8FC50FE27295}"/>
                </a:ext>
              </a:extLst>
            </p:cNvPr>
            <p:cNvCxnSpPr>
              <a:cxnSpLocks/>
            </p:cNvCxnSpPr>
            <p:nvPr/>
          </p:nvCxnSpPr>
          <p:spPr>
            <a:xfrm flipH="1" flipV="1">
              <a:off x="7320544" y="2885618"/>
              <a:ext cx="4789" cy="624416"/>
            </a:xfrm>
            <a:prstGeom prst="straightConnector1">
              <a:avLst/>
            </a:prstGeom>
            <a:noFill/>
            <a:ln w="9525" cap="flat" cmpd="sng">
              <a:solidFill>
                <a:schemeClr val="dk1"/>
              </a:solidFill>
              <a:prstDash val="dash"/>
              <a:round/>
              <a:headEnd type="none" w="med" len="med"/>
              <a:tailEnd type="none" w="med" len="med"/>
            </a:ln>
          </p:spPr>
        </p:cxnSp>
      </p:grpSp>
      <p:sp>
        <p:nvSpPr>
          <p:cNvPr id="34" name="Google Shape;790;p37">
            <a:extLst>
              <a:ext uri="{FF2B5EF4-FFF2-40B4-BE49-F238E27FC236}">
                <a16:creationId xmlns:a16="http://schemas.microsoft.com/office/drawing/2014/main" id="{3C21694C-7CEA-9422-81F9-76C99B7594E0}"/>
              </a:ext>
            </a:extLst>
          </p:cNvPr>
          <p:cNvSpPr txBox="1"/>
          <p:nvPr/>
        </p:nvSpPr>
        <p:spPr>
          <a:xfrm>
            <a:off x="8531656" y="4905576"/>
            <a:ext cx="224252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2400" b="1" dirty="0"/>
              <a:t>Accuracy Score</a:t>
            </a:r>
            <a:endParaRPr b="1" dirty="0">
              <a:solidFill>
                <a:srgbClr val="1F1A33"/>
              </a:solidFill>
              <a:latin typeface="Roboto Slab Light"/>
              <a:ea typeface="Roboto Slab Light"/>
              <a:cs typeface="Roboto Slab Light"/>
              <a:sym typeface="Roboto Slab Light"/>
            </a:endParaRPr>
          </a:p>
        </p:txBody>
      </p:sp>
      <p:sp>
        <p:nvSpPr>
          <p:cNvPr id="35" name="Google Shape;791;p37">
            <a:extLst>
              <a:ext uri="{FF2B5EF4-FFF2-40B4-BE49-F238E27FC236}">
                <a16:creationId xmlns:a16="http://schemas.microsoft.com/office/drawing/2014/main" id="{3015AB93-2961-8170-8CD5-50EB425C3EED}"/>
              </a:ext>
            </a:extLst>
          </p:cNvPr>
          <p:cNvSpPr txBox="1"/>
          <p:nvPr/>
        </p:nvSpPr>
        <p:spPr>
          <a:xfrm>
            <a:off x="9291186" y="3597977"/>
            <a:ext cx="544039" cy="6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01</a:t>
            </a:r>
            <a:endParaRPr sz="1800" b="1" dirty="0">
              <a:solidFill>
                <a:schemeClr val="bg1"/>
              </a:solidFill>
              <a:latin typeface="Advent Pro SemiBold"/>
              <a:ea typeface="Advent Pro SemiBold"/>
              <a:cs typeface="Advent Pro SemiBold"/>
              <a:sym typeface="Advent Pro SemiBold"/>
            </a:endParaRPr>
          </a:p>
        </p:txBody>
      </p:sp>
      <p:sp>
        <p:nvSpPr>
          <p:cNvPr id="36" name="Google Shape;792;p37">
            <a:extLst>
              <a:ext uri="{FF2B5EF4-FFF2-40B4-BE49-F238E27FC236}">
                <a16:creationId xmlns:a16="http://schemas.microsoft.com/office/drawing/2014/main" id="{400E24AE-89B7-3715-AD43-CD0DAC5F0F33}"/>
              </a:ext>
            </a:extLst>
          </p:cNvPr>
          <p:cNvSpPr txBox="1"/>
          <p:nvPr/>
        </p:nvSpPr>
        <p:spPr>
          <a:xfrm>
            <a:off x="12536595" y="4934633"/>
            <a:ext cx="2851639" cy="500803"/>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t>Classification Report</a:t>
            </a:r>
            <a:endParaRPr sz="2400" b="1" dirty="0">
              <a:sym typeface="Roboto Slab Light"/>
            </a:endParaRPr>
          </a:p>
        </p:txBody>
      </p:sp>
      <p:sp>
        <p:nvSpPr>
          <p:cNvPr id="37" name="Google Shape;786;p37">
            <a:extLst>
              <a:ext uri="{FF2B5EF4-FFF2-40B4-BE49-F238E27FC236}">
                <a16:creationId xmlns:a16="http://schemas.microsoft.com/office/drawing/2014/main" id="{B27E0BF5-2D7E-5317-B241-2F6D5E766613}"/>
              </a:ext>
            </a:extLst>
          </p:cNvPr>
          <p:cNvSpPr txBox="1"/>
          <p:nvPr/>
        </p:nvSpPr>
        <p:spPr>
          <a:xfrm>
            <a:off x="10604829" y="4185891"/>
            <a:ext cx="2443108" cy="768300"/>
          </a:xfrm>
          <a:prstGeom prst="rect">
            <a:avLst/>
          </a:prstGeom>
          <a:noFill/>
          <a:ln>
            <a:noFill/>
          </a:ln>
        </p:spPr>
        <p:txBody>
          <a:bodyPr spcFirstLastPara="1" wrap="square" lIns="91425" tIns="274300" rIns="91425" bIns="0" anchor="b" anchorCtr="0">
            <a:noAutofit/>
          </a:bodyPr>
          <a:lstStyle/>
          <a:p>
            <a:pPr algn="ctr">
              <a:spcAft>
                <a:spcPts val="1600"/>
              </a:spcAft>
            </a:pPr>
            <a:r>
              <a:rPr lang="en-US" sz="2400" b="1" dirty="0"/>
              <a:t>Confusion Matrix</a:t>
            </a:r>
            <a:endParaRPr sz="2400" b="1" dirty="0">
              <a:sym typeface="Roboto Slab Light"/>
            </a:endParaRPr>
          </a:p>
        </p:txBody>
      </p:sp>
      <p:sp>
        <p:nvSpPr>
          <p:cNvPr id="38" name="Google Shape;788;p37">
            <a:extLst>
              <a:ext uri="{FF2B5EF4-FFF2-40B4-BE49-F238E27FC236}">
                <a16:creationId xmlns:a16="http://schemas.microsoft.com/office/drawing/2014/main" id="{2B1190F8-8D52-7D57-B9E2-BE58BAAC8AD5}"/>
              </a:ext>
            </a:extLst>
          </p:cNvPr>
          <p:cNvSpPr txBox="1"/>
          <p:nvPr/>
        </p:nvSpPr>
        <p:spPr>
          <a:xfrm>
            <a:off x="15366743" y="4088992"/>
            <a:ext cx="2072675" cy="768300"/>
          </a:xfrm>
          <a:prstGeom prst="rect">
            <a:avLst/>
          </a:prstGeom>
          <a:noFill/>
          <a:ln>
            <a:noFill/>
          </a:ln>
        </p:spPr>
        <p:txBody>
          <a:bodyPr spcFirstLastPara="1" wrap="square" lIns="91425" tIns="274300" rIns="91425" bIns="0" anchor="b" anchorCtr="0">
            <a:noAutofit/>
          </a:bodyPr>
          <a:lstStyle/>
          <a:p>
            <a:pPr marL="0" lvl="0" indent="0" algn="ctr" rtl="0">
              <a:spcBef>
                <a:spcPts val="0"/>
              </a:spcBef>
              <a:spcAft>
                <a:spcPts val="1600"/>
              </a:spcAft>
              <a:buNone/>
            </a:pPr>
            <a:r>
              <a:rPr lang="en-US" sz="2400" b="1" dirty="0"/>
              <a:t>ROC Curve &amp; AUC Score</a:t>
            </a:r>
            <a:endParaRPr lang="en-US" sz="2400" b="1" dirty="0">
              <a:sym typeface="Roboto Slab Light"/>
            </a:endParaRPr>
          </a:p>
        </p:txBody>
      </p:sp>
      <p:sp>
        <p:nvSpPr>
          <p:cNvPr id="39" name="Google Shape;793;p37">
            <a:extLst>
              <a:ext uri="{FF2B5EF4-FFF2-40B4-BE49-F238E27FC236}">
                <a16:creationId xmlns:a16="http://schemas.microsoft.com/office/drawing/2014/main" id="{39F046C5-5E2F-08A2-0704-D5E4F67A7C13}"/>
              </a:ext>
            </a:extLst>
          </p:cNvPr>
          <p:cNvSpPr txBox="1"/>
          <p:nvPr/>
        </p:nvSpPr>
        <p:spPr>
          <a:xfrm>
            <a:off x="13670665" y="3646990"/>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03</a:t>
            </a:r>
            <a:endParaRPr sz="1800" b="1" dirty="0">
              <a:solidFill>
                <a:schemeClr val="bg1"/>
              </a:solidFill>
              <a:latin typeface="Advent Pro SemiBold"/>
              <a:ea typeface="Advent Pro SemiBold"/>
              <a:cs typeface="Advent Pro SemiBold"/>
              <a:sym typeface="Advent Pro SemiBold"/>
            </a:endParaRPr>
          </a:p>
        </p:txBody>
      </p:sp>
      <p:sp>
        <p:nvSpPr>
          <p:cNvPr id="40" name="Google Shape;794;p37">
            <a:extLst>
              <a:ext uri="{FF2B5EF4-FFF2-40B4-BE49-F238E27FC236}">
                <a16:creationId xmlns:a16="http://schemas.microsoft.com/office/drawing/2014/main" id="{B92AF64E-01CE-0683-13B6-3C4AC1957547}"/>
              </a:ext>
            </a:extLst>
          </p:cNvPr>
          <p:cNvSpPr txBox="1"/>
          <p:nvPr/>
        </p:nvSpPr>
        <p:spPr>
          <a:xfrm>
            <a:off x="11595152" y="5491200"/>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rgbClr val="FFFFFF"/>
                </a:solidFill>
                <a:latin typeface="Advent Pro SemiBold"/>
                <a:ea typeface="Advent Pro SemiBold"/>
                <a:cs typeface="Advent Pro SemiBold"/>
                <a:sym typeface="Advent Pro SemiBold"/>
              </a:rPr>
              <a:t>02</a:t>
            </a:r>
            <a:endParaRPr sz="1800" b="1" dirty="0">
              <a:solidFill>
                <a:srgbClr val="FFFFFF"/>
              </a:solidFill>
              <a:latin typeface="Advent Pro SemiBold"/>
              <a:ea typeface="Advent Pro SemiBold"/>
              <a:cs typeface="Advent Pro SemiBold"/>
              <a:sym typeface="Advent Pro SemiBold"/>
            </a:endParaRPr>
          </a:p>
        </p:txBody>
      </p:sp>
      <p:sp>
        <p:nvSpPr>
          <p:cNvPr id="41" name="Google Shape;795;p37">
            <a:extLst>
              <a:ext uri="{FF2B5EF4-FFF2-40B4-BE49-F238E27FC236}">
                <a16:creationId xmlns:a16="http://schemas.microsoft.com/office/drawing/2014/main" id="{3E4CA697-D96B-B002-B7DB-4A9E46D3841B}"/>
              </a:ext>
            </a:extLst>
          </p:cNvPr>
          <p:cNvSpPr txBox="1"/>
          <p:nvPr/>
        </p:nvSpPr>
        <p:spPr>
          <a:xfrm>
            <a:off x="16115968" y="5669958"/>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04</a:t>
            </a:r>
            <a:endParaRPr sz="1800" b="1" dirty="0">
              <a:solidFill>
                <a:schemeClr val="bg1"/>
              </a:solidFill>
              <a:latin typeface="Advent Pro SemiBold"/>
              <a:ea typeface="Advent Pro SemiBold"/>
              <a:cs typeface="Advent Pro SemiBold"/>
              <a:sym typeface="Advent Pro SemiBold"/>
            </a:endParaRPr>
          </a:p>
        </p:txBody>
      </p:sp>
      <p:sp>
        <p:nvSpPr>
          <p:cNvPr id="54" name="Google Shape;792;p37">
            <a:extLst>
              <a:ext uri="{FF2B5EF4-FFF2-40B4-BE49-F238E27FC236}">
                <a16:creationId xmlns:a16="http://schemas.microsoft.com/office/drawing/2014/main" id="{C6825A12-EBBD-517A-8047-ABFF3C668E99}"/>
              </a:ext>
            </a:extLst>
          </p:cNvPr>
          <p:cNvSpPr txBox="1"/>
          <p:nvPr/>
        </p:nvSpPr>
        <p:spPr>
          <a:xfrm>
            <a:off x="8338030" y="5478012"/>
            <a:ext cx="2589948" cy="1552830"/>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Measures the percentage of correct predictions</a:t>
            </a:r>
          </a:p>
        </p:txBody>
      </p:sp>
      <p:sp>
        <p:nvSpPr>
          <p:cNvPr id="62" name="Google Shape;792;p37">
            <a:extLst>
              <a:ext uri="{FF2B5EF4-FFF2-40B4-BE49-F238E27FC236}">
                <a16:creationId xmlns:a16="http://schemas.microsoft.com/office/drawing/2014/main" id="{79EE5FD7-E6A7-634A-4BAD-5DA76D16D9E6}"/>
              </a:ext>
            </a:extLst>
          </p:cNvPr>
          <p:cNvSpPr txBox="1"/>
          <p:nvPr/>
        </p:nvSpPr>
        <p:spPr>
          <a:xfrm>
            <a:off x="10587039" y="3127734"/>
            <a:ext cx="2589948" cy="1552830"/>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Measures the percentage of correct predictions</a:t>
            </a:r>
          </a:p>
        </p:txBody>
      </p:sp>
      <p:sp>
        <p:nvSpPr>
          <p:cNvPr id="63" name="Google Shape;792;p37">
            <a:extLst>
              <a:ext uri="{FF2B5EF4-FFF2-40B4-BE49-F238E27FC236}">
                <a16:creationId xmlns:a16="http://schemas.microsoft.com/office/drawing/2014/main" id="{95B49ECF-130F-CB47-2F1F-8113F17F451A}"/>
              </a:ext>
            </a:extLst>
          </p:cNvPr>
          <p:cNvSpPr txBox="1"/>
          <p:nvPr/>
        </p:nvSpPr>
        <p:spPr>
          <a:xfrm>
            <a:off x="12652396" y="5471671"/>
            <a:ext cx="2589948" cy="1552830"/>
          </a:xfrm>
          <a:prstGeom prst="rect">
            <a:avLst/>
          </a:prstGeom>
          <a:noFill/>
          <a:ln>
            <a:noFill/>
          </a:ln>
        </p:spPr>
        <p:txBody>
          <a:bodyPr spcFirstLastPara="1" wrap="square" lIns="91425" tIns="91425" rIns="91425" bIns="91425" anchor="t" anchorCtr="0">
            <a:noAutofit/>
          </a:bodyPr>
          <a:lstStyle/>
          <a:p>
            <a:pPr algn="ctr">
              <a:spcAft>
                <a:spcPts val="1600"/>
              </a:spcAft>
            </a:pPr>
            <a:r>
              <a:rPr lang="en-US" sz="2400" b="1" dirty="0">
                <a:solidFill>
                  <a:srgbClr val="4A64B8"/>
                </a:solidFill>
              </a:rPr>
              <a:t>Precision</a:t>
            </a:r>
          </a:p>
          <a:p>
            <a:pPr algn="ctr">
              <a:spcAft>
                <a:spcPts val="1600"/>
              </a:spcAft>
            </a:pPr>
            <a:r>
              <a:rPr lang="en-US" sz="2400" b="1" dirty="0">
                <a:solidFill>
                  <a:srgbClr val="4A64B8"/>
                </a:solidFill>
              </a:rPr>
              <a:t>Recall (Sensitivity)</a:t>
            </a:r>
          </a:p>
          <a:p>
            <a:pPr lvl="0" indent="0" algn="ctr">
              <a:spcBef>
                <a:spcPts val="0"/>
              </a:spcBef>
              <a:spcAft>
                <a:spcPts val="1600"/>
              </a:spcAft>
              <a:buNone/>
            </a:pPr>
            <a:r>
              <a:rPr lang="en-US" sz="2400" b="1" dirty="0">
                <a:solidFill>
                  <a:srgbClr val="4A64B8"/>
                </a:solidFill>
              </a:rPr>
              <a:t>F1-score</a:t>
            </a:r>
          </a:p>
        </p:txBody>
      </p:sp>
      <p:pic>
        <p:nvPicPr>
          <p:cNvPr id="11" name="Picture 10">
            <a:extLst>
              <a:ext uri="{FF2B5EF4-FFF2-40B4-BE49-F238E27FC236}">
                <a16:creationId xmlns:a16="http://schemas.microsoft.com/office/drawing/2014/main" id="{C27CA8D8-6A93-377D-7BAD-FA0E119C4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727155"/>
            <a:ext cx="8053238" cy="5296949"/>
          </a:xfrm>
          <a:prstGeom prst="roundRect">
            <a:avLst>
              <a:gd name="adj" fmla="val 16667"/>
            </a:avLst>
          </a:prstGeom>
          <a:ln w="38100">
            <a:solidFill>
              <a:srgbClr val="09427D"/>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1365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CCB24-D74C-6C2E-2103-9451967674C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F74A06-3A74-877F-9792-E17BFA734DC7}"/>
              </a:ext>
            </a:extLst>
          </p:cNvPr>
          <p:cNvGrpSpPr/>
          <p:nvPr/>
        </p:nvGrpSpPr>
        <p:grpSpPr>
          <a:xfrm>
            <a:off x="-201920" y="0"/>
            <a:ext cx="6297920" cy="10287000"/>
            <a:chOff x="0" y="0"/>
            <a:chExt cx="2556540" cy="3479800"/>
          </a:xfrm>
        </p:grpSpPr>
        <p:sp>
          <p:nvSpPr>
            <p:cNvPr id="3" name="Freeform 3">
              <a:extLst>
                <a:ext uri="{FF2B5EF4-FFF2-40B4-BE49-F238E27FC236}">
                  <a16:creationId xmlns:a16="http://schemas.microsoft.com/office/drawing/2014/main" id="{CD0AB15E-F017-A1D7-75FB-BB9806114E84}"/>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B3D544D1-A810-F4CE-F662-C2A9612DC3C0}"/>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1EFBA593-2585-50C2-334C-DE7AC1B40E43}"/>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D9D626C8-9892-D38D-007B-0CFAE68788C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E6D0F1E4-C159-7B6F-424A-73BB98E1086D}"/>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89D97CA4-E680-CF86-E96D-0FC225D6CA5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1DF3E603-04E3-3F9B-89FA-53E4728CBBDC}"/>
              </a:ext>
            </a:extLst>
          </p:cNvPr>
          <p:cNvSpPr txBox="1"/>
          <p:nvPr/>
        </p:nvSpPr>
        <p:spPr>
          <a:xfrm>
            <a:off x="1423249" y="1403153"/>
            <a:ext cx="4882006" cy="1935786"/>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Model </a:t>
            </a:r>
          </a:p>
          <a:p>
            <a:pPr algn="l">
              <a:lnSpc>
                <a:spcPts val="7680"/>
              </a:lnSpc>
            </a:pPr>
            <a:r>
              <a:rPr lang="en-US" sz="5400" b="1" dirty="0">
                <a:solidFill>
                  <a:srgbClr val="F5F5EF"/>
                </a:solidFill>
                <a:latin typeface="Now Bold"/>
                <a:ea typeface="Now Bold"/>
                <a:cs typeface="Now Bold"/>
                <a:sym typeface="Now Bold"/>
              </a:rPr>
              <a:t>Optimization</a:t>
            </a:r>
          </a:p>
        </p:txBody>
      </p:sp>
      <p:grpSp>
        <p:nvGrpSpPr>
          <p:cNvPr id="45" name="Group 44">
            <a:extLst>
              <a:ext uri="{FF2B5EF4-FFF2-40B4-BE49-F238E27FC236}">
                <a16:creationId xmlns:a16="http://schemas.microsoft.com/office/drawing/2014/main" id="{0B8580F8-9977-777A-A0EE-B9E706F5D6DE}"/>
              </a:ext>
            </a:extLst>
          </p:cNvPr>
          <p:cNvGrpSpPr/>
          <p:nvPr/>
        </p:nvGrpSpPr>
        <p:grpSpPr>
          <a:xfrm>
            <a:off x="-62359" y="1807757"/>
            <a:ext cx="1052959" cy="1222219"/>
            <a:chOff x="9354315" y="1526525"/>
            <a:chExt cx="1284310" cy="1561760"/>
          </a:xfrm>
        </p:grpSpPr>
        <p:sp>
          <p:nvSpPr>
            <p:cNvPr id="46" name="Rectangle: Rounded Corners 45">
              <a:extLst>
                <a:ext uri="{FF2B5EF4-FFF2-40B4-BE49-F238E27FC236}">
                  <a16:creationId xmlns:a16="http://schemas.microsoft.com/office/drawing/2014/main" id="{37673592-284F-5C7B-5DB4-B92977667290}"/>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CD3555FF-24F6-6F95-2692-0C585B717AD6}"/>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0216C1AB-5CF3-E170-77A7-74FC9AB22912}"/>
                </a:ext>
              </a:extLst>
            </p:cNvPr>
            <p:cNvSpPr txBox="1"/>
            <p:nvPr/>
          </p:nvSpPr>
          <p:spPr>
            <a:xfrm>
              <a:off x="9609546" y="1672480"/>
              <a:ext cx="710086"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9</a:t>
              </a:r>
            </a:p>
          </p:txBody>
        </p:sp>
      </p:grpSp>
      <p:pic>
        <p:nvPicPr>
          <p:cNvPr id="50" name="Picture 49" descr="A black background with white text&#10;&#10;AI-generated content may be incorrect.">
            <a:extLst>
              <a:ext uri="{FF2B5EF4-FFF2-40B4-BE49-F238E27FC236}">
                <a16:creationId xmlns:a16="http://schemas.microsoft.com/office/drawing/2014/main" id="{45B2766B-0962-5E67-2CE4-5EC416276A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7EF6C3E4-63B6-65A1-B108-EB93B36987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grpSp>
        <p:nvGrpSpPr>
          <p:cNvPr id="24" name="Google Shape;777;p37">
            <a:extLst>
              <a:ext uri="{FF2B5EF4-FFF2-40B4-BE49-F238E27FC236}">
                <a16:creationId xmlns:a16="http://schemas.microsoft.com/office/drawing/2014/main" id="{E61EA6C0-0177-2217-9822-911FB7DF5A73}"/>
              </a:ext>
            </a:extLst>
          </p:cNvPr>
          <p:cNvGrpSpPr/>
          <p:nvPr/>
        </p:nvGrpSpPr>
        <p:grpSpPr>
          <a:xfrm>
            <a:off x="7924800" y="3526551"/>
            <a:ext cx="8839200" cy="2657802"/>
            <a:chOff x="-104768" y="1484193"/>
            <a:chExt cx="8839200" cy="2657802"/>
          </a:xfrm>
        </p:grpSpPr>
        <p:cxnSp>
          <p:nvCxnSpPr>
            <p:cNvPr id="25" name="Google Shape;778;p37">
              <a:extLst>
                <a:ext uri="{FF2B5EF4-FFF2-40B4-BE49-F238E27FC236}">
                  <a16:creationId xmlns:a16="http://schemas.microsoft.com/office/drawing/2014/main" id="{E09C625E-19A8-4049-56A0-982001CFE086}"/>
                </a:ext>
              </a:extLst>
            </p:cNvPr>
            <p:cNvCxnSpPr>
              <a:cxnSpLocks/>
            </p:cNvCxnSpPr>
            <p:nvPr/>
          </p:nvCxnSpPr>
          <p:spPr>
            <a:xfrm>
              <a:off x="-104768" y="2805442"/>
              <a:ext cx="8839200" cy="48284"/>
            </a:xfrm>
            <a:prstGeom prst="straightConnector1">
              <a:avLst/>
            </a:prstGeom>
            <a:noFill/>
            <a:ln w="9525" cap="flat" cmpd="sng">
              <a:solidFill>
                <a:schemeClr val="dk1"/>
              </a:solidFill>
              <a:prstDash val="dash"/>
              <a:round/>
              <a:headEnd type="none" w="med" len="med"/>
              <a:tailEnd type="none" w="med" len="med"/>
            </a:ln>
          </p:spPr>
        </p:cxnSp>
        <p:sp>
          <p:nvSpPr>
            <p:cNvPr id="26" name="Google Shape;779;p37">
              <a:extLst>
                <a:ext uri="{FF2B5EF4-FFF2-40B4-BE49-F238E27FC236}">
                  <a16:creationId xmlns:a16="http://schemas.microsoft.com/office/drawing/2014/main" id="{A7DAD607-23F0-CE0C-06D8-A2486F9DEECE}"/>
                </a:ext>
              </a:extLst>
            </p:cNvPr>
            <p:cNvSpPr/>
            <p:nvPr/>
          </p:nvSpPr>
          <p:spPr>
            <a:xfrm rot="8100000">
              <a:off x="251993" y="1500942"/>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780;p37">
              <a:extLst>
                <a:ext uri="{FF2B5EF4-FFF2-40B4-BE49-F238E27FC236}">
                  <a16:creationId xmlns:a16="http://schemas.microsoft.com/office/drawing/2014/main" id="{07194CC0-6154-E723-114C-8314E685FFA1}"/>
                </a:ext>
              </a:extLst>
            </p:cNvPr>
            <p:cNvSpPr/>
            <p:nvPr/>
          </p:nvSpPr>
          <p:spPr>
            <a:xfrm rot="18900000">
              <a:off x="2575689" y="3438220"/>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781;p37">
              <a:extLst>
                <a:ext uri="{FF2B5EF4-FFF2-40B4-BE49-F238E27FC236}">
                  <a16:creationId xmlns:a16="http://schemas.microsoft.com/office/drawing/2014/main" id="{8C566FEB-6779-A0BC-1715-91B0423C7FFD}"/>
                </a:ext>
              </a:extLst>
            </p:cNvPr>
            <p:cNvSpPr/>
            <p:nvPr/>
          </p:nvSpPr>
          <p:spPr>
            <a:xfrm rot="8100000">
              <a:off x="4632905" y="1484193"/>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782;p37">
              <a:extLst>
                <a:ext uri="{FF2B5EF4-FFF2-40B4-BE49-F238E27FC236}">
                  <a16:creationId xmlns:a16="http://schemas.microsoft.com/office/drawing/2014/main" id="{6316F4EE-95EC-ACD9-F07B-2F6B50B2BF47}"/>
                </a:ext>
              </a:extLst>
            </p:cNvPr>
            <p:cNvSpPr/>
            <p:nvPr/>
          </p:nvSpPr>
          <p:spPr>
            <a:xfrm rot="-2700000">
              <a:off x="7096657" y="3559905"/>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0" name="Google Shape;783;p37">
              <a:extLst>
                <a:ext uri="{FF2B5EF4-FFF2-40B4-BE49-F238E27FC236}">
                  <a16:creationId xmlns:a16="http://schemas.microsoft.com/office/drawing/2014/main" id="{16BBD284-34A3-04DD-9A50-1BD9FC2259D6}"/>
                </a:ext>
              </a:extLst>
            </p:cNvPr>
            <p:cNvCxnSpPr/>
            <p:nvPr/>
          </p:nvCxnSpPr>
          <p:spPr>
            <a:xfrm>
              <a:off x="543038" y="2203587"/>
              <a:ext cx="0" cy="601800"/>
            </a:xfrm>
            <a:prstGeom prst="straightConnector1">
              <a:avLst/>
            </a:prstGeom>
            <a:noFill/>
            <a:ln w="9525" cap="flat" cmpd="sng">
              <a:solidFill>
                <a:schemeClr val="dk1"/>
              </a:solidFill>
              <a:prstDash val="dash"/>
              <a:round/>
              <a:headEnd type="none" w="med" len="med"/>
              <a:tailEnd type="none" w="med" len="med"/>
            </a:ln>
          </p:spPr>
        </p:cxnSp>
        <p:cxnSp>
          <p:nvCxnSpPr>
            <p:cNvPr id="31" name="Google Shape;784;p37">
              <a:extLst>
                <a:ext uri="{FF2B5EF4-FFF2-40B4-BE49-F238E27FC236}">
                  <a16:creationId xmlns:a16="http://schemas.microsoft.com/office/drawing/2014/main" id="{467A61F4-7BDA-99CD-036B-9EA2E39A6C73}"/>
                </a:ext>
              </a:extLst>
            </p:cNvPr>
            <p:cNvCxnSpPr/>
            <p:nvPr/>
          </p:nvCxnSpPr>
          <p:spPr>
            <a:xfrm flipH="1">
              <a:off x="4924132" y="2203599"/>
              <a:ext cx="300" cy="602100"/>
            </a:xfrm>
            <a:prstGeom prst="straightConnector1">
              <a:avLst/>
            </a:prstGeom>
            <a:noFill/>
            <a:ln w="9525" cap="flat" cmpd="sng">
              <a:solidFill>
                <a:schemeClr val="dk1"/>
              </a:solidFill>
              <a:prstDash val="dash"/>
              <a:round/>
              <a:headEnd type="none" w="med" len="med"/>
              <a:tailEnd type="none" w="med" len="med"/>
            </a:ln>
          </p:spPr>
        </p:cxnSp>
        <p:cxnSp>
          <p:nvCxnSpPr>
            <p:cNvPr id="32" name="Google Shape;785;p37">
              <a:extLst>
                <a:ext uri="{FF2B5EF4-FFF2-40B4-BE49-F238E27FC236}">
                  <a16:creationId xmlns:a16="http://schemas.microsoft.com/office/drawing/2014/main" id="{DDEAE160-F298-285E-0180-3FF6BB53595B}"/>
                </a:ext>
              </a:extLst>
            </p:cNvPr>
            <p:cNvCxnSpPr>
              <a:cxnSpLocks/>
            </p:cNvCxnSpPr>
            <p:nvPr/>
          </p:nvCxnSpPr>
          <p:spPr>
            <a:xfrm flipV="1">
              <a:off x="2866734" y="2814934"/>
              <a:ext cx="298" cy="624416"/>
            </a:xfrm>
            <a:prstGeom prst="straightConnector1">
              <a:avLst/>
            </a:prstGeom>
            <a:noFill/>
            <a:ln w="9525" cap="flat" cmpd="sng">
              <a:solidFill>
                <a:schemeClr val="dk1"/>
              </a:solidFill>
              <a:prstDash val="dash"/>
              <a:round/>
              <a:headEnd type="none" w="med" len="med"/>
              <a:tailEnd type="none" w="med" len="med"/>
            </a:ln>
          </p:spPr>
        </p:cxnSp>
        <p:cxnSp>
          <p:nvCxnSpPr>
            <p:cNvPr id="33" name="Google Shape;787;p37">
              <a:extLst>
                <a:ext uri="{FF2B5EF4-FFF2-40B4-BE49-F238E27FC236}">
                  <a16:creationId xmlns:a16="http://schemas.microsoft.com/office/drawing/2014/main" id="{479C40CE-705A-9153-1DB6-E1E0BF993B8E}"/>
                </a:ext>
              </a:extLst>
            </p:cNvPr>
            <p:cNvCxnSpPr>
              <a:cxnSpLocks/>
            </p:cNvCxnSpPr>
            <p:nvPr/>
          </p:nvCxnSpPr>
          <p:spPr>
            <a:xfrm flipH="1" flipV="1">
              <a:off x="7320544" y="2885618"/>
              <a:ext cx="4789" cy="624416"/>
            </a:xfrm>
            <a:prstGeom prst="straightConnector1">
              <a:avLst/>
            </a:prstGeom>
            <a:noFill/>
            <a:ln w="9525" cap="flat" cmpd="sng">
              <a:solidFill>
                <a:schemeClr val="dk1"/>
              </a:solidFill>
              <a:prstDash val="dash"/>
              <a:round/>
              <a:headEnd type="none" w="med" len="med"/>
              <a:tailEnd type="none" w="med" len="med"/>
            </a:ln>
          </p:spPr>
        </p:cxnSp>
      </p:grpSp>
      <p:sp>
        <p:nvSpPr>
          <p:cNvPr id="34" name="Google Shape;790;p37">
            <a:extLst>
              <a:ext uri="{FF2B5EF4-FFF2-40B4-BE49-F238E27FC236}">
                <a16:creationId xmlns:a16="http://schemas.microsoft.com/office/drawing/2014/main" id="{969BCC46-E14B-C78A-8F8C-D9802C9CC38A}"/>
              </a:ext>
            </a:extLst>
          </p:cNvPr>
          <p:cNvSpPr txBox="1"/>
          <p:nvPr/>
        </p:nvSpPr>
        <p:spPr>
          <a:xfrm>
            <a:off x="7462187" y="4888134"/>
            <a:ext cx="224252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2400" b="1" dirty="0"/>
              <a:t>Goal</a:t>
            </a:r>
            <a:endParaRPr b="1" dirty="0">
              <a:solidFill>
                <a:srgbClr val="1F1A33"/>
              </a:solidFill>
              <a:latin typeface="Roboto Slab Light"/>
              <a:ea typeface="Roboto Slab Light"/>
              <a:cs typeface="Roboto Slab Light"/>
              <a:sym typeface="Roboto Slab Light"/>
            </a:endParaRPr>
          </a:p>
        </p:txBody>
      </p:sp>
      <p:sp>
        <p:nvSpPr>
          <p:cNvPr id="35" name="Google Shape;791;p37">
            <a:extLst>
              <a:ext uri="{FF2B5EF4-FFF2-40B4-BE49-F238E27FC236}">
                <a16:creationId xmlns:a16="http://schemas.microsoft.com/office/drawing/2014/main" id="{1ABE20A7-B211-7193-1E38-E26CF892F4D6}"/>
              </a:ext>
            </a:extLst>
          </p:cNvPr>
          <p:cNvSpPr txBox="1"/>
          <p:nvPr/>
        </p:nvSpPr>
        <p:spPr>
          <a:xfrm>
            <a:off x="8300586" y="3597977"/>
            <a:ext cx="544039" cy="6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01</a:t>
            </a:r>
            <a:endParaRPr sz="1800" b="1" dirty="0">
              <a:solidFill>
                <a:schemeClr val="bg1"/>
              </a:solidFill>
              <a:latin typeface="Advent Pro SemiBold"/>
              <a:ea typeface="Advent Pro SemiBold"/>
              <a:cs typeface="Advent Pro SemiBold"/>
              <a:sym typeface="Advent Pro SemiBold"/>
            </a:endParaRPr>
          </a:p>
        </p:txBody>
      </p:sp>
      <p:sp>
        <p:nvSpPr>
          <p:cNvPr id="36" name="Google Shape;792;p37">
            <a:extLst>
              <a:ext uri="{FF2B5EF4-FFF2-40B4-BE49-F238E27FC236}">
                <a16:creationId xmlns:a16="http://schemas.microsoft.com/office/drawing/2014/main" id="{AC155A21-9FF3-D9EE-2183-6A6DD7045B1E}"/>
              </a:ext>
            </a:extLst>
          </p:cNvPr>
          <p:cNvSpPr txBox="1"/>
          <p:nvPr/>
        </p:nvSpPr>
        <p:spPr>
          <a:xfrm>
            <a:off x="11545995" y="4934633"/>
            <a:ext cx="2851639" cy="500803"/>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t>Hyperparameters</a:t>
            </a:r>
            <a:endParaRPr lang="en-US" sz="2400" b="1" dirty="0">
              <a:sym typeface="Roboto Slab Light"/>
            </a:endParaRPr>
          </a:p>
        </p:txBody>
      </p:sp>
      <p:sp>
        <p:nvSpPr>
          <p:cNvPr id="37" name="Google Shape;786;p37">
            <a:extLst>
              <a:ext uri="{FF2B5EF4-FFF2-40B4-BE49-F238E27FC236}">
                <a16:creationId xmlns:a16="http://schemas.microsoft.com/office/drawing/2014/main" id="{E24475D0-EA7E-99C6-9A23-5CB168B90500}"/>
              </a:ext>
            </a:extLst>
          </p:cNvPr>
          <p:cNvSpPr txBox="1"/>
          <p:nvPr/>
        </p:nvSpPr>
        <p:spPr>
          <a:xfrm>
            <a:off x="9614229" y="4185891"/>
            <a:ext cx="2443108" cy="768300"/>
          </a:xfrm>
          <a:prstGeom prst="rect">
            <a:avLst/>
          </a:prstGeom>
          <a:noFill/>
          <a:ln>
            <a:noFill/>
          </a:ln>
        </p:spPr>
        <p:txBody>
          <a:bodyPr spcFirstLastPara="1" wrap="square" lIns="91425" tIns="274300" rIns="91425" bIns="0" anchor="b" anchorCtr="0">
            <a:noAutofit/>
          </a:bodyPr>
          <a:lstStyle/>
          <a:p>
            <a:pPr algn="ctr">
              <a:spcAft>
                <a:spcPts val="1600"/>
              </a:spcAft>
            </a:pPr>
            <a:r>
              <a:rPr lang="en-US" sz="2400" b="1" dirty="0"/>
              <a:t>Scaling Features</a:t>
            </a:r>
            <a:endParaRPr lang="en-US" sz="2400" b="1" dirty="0">
              <a:sym typeface="Roboto Slab Light"/>
            </a:endParaRPr>
          </a:p>
        </p:txBody>
      </p:sp>
      <p:sp>
        <p:nvSpPr>
          <p:cNvPr id="39" name="Google Shape;793;p37">
            <a:extLst>
              <a:ext uri="{FF2B5EF4-FFF2-40B4-BE49-F238E27FC236}">
                <a16:creationId xmlns:a16="http://schemas.microsoft.com/office/drawing/2014/main" id="{2A2AE7C7-3567-4698-573B-0C20A81D40DB}"/>
              </a:ext>
            </a:extLst>
          </p:cNvPr>
          <p:cNvSpPr txBox="1"/>
          <p:nvPr/>
        </p:nvSpPr>
        <p:spPr>
          <a:xfrm>
            <a:off x="12680065" y="3646990"/>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03</a:t>
            </a:r>
            <a:endParaRPr sz="1800" b="1" dirty="0">
              <a:solidFill>
                <a:schemeClr val="bg1"/>
              </a:solidFill>
              <a:latin typeface="Advent Pro SemiBold"/>
              <a:ea typeface="Advent Pro SemiBold"/>
              <a:cs typeface="Advent Pro SemiBold"/>
              <a:sym typeface="Advent Pro SemiBold"/>
            </a:endParaRPr>
          </a:p>
        </p:txBody>
      </p:sp>
      <p:sp>
        <p:nvSpPr>
          <p:cNvPr id="40" name="Google Shape;794;p37">
            <a:extLst>
              <a:ext uri="{FF2B5EF4-FFF2-40B4-BE49-F238E27FC236}">
                <a16:creationId xmlns:a16="http://schemas.microsoft.com/office/drawing/2014/main" id="{A89D1897-36F3-874F-CE90-D6F8E981CD3C}"/>
              </a:ext>
            </a:extLst>
          </p:cNvPr>
          <p:cNvSpPr txBox="1"/>
          <p:nvPr/>
        </p:nvSpPr>
        <p:spPr>
          <a:xfrm>
            <a:off x="10604552" y="5491200"/>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rgbClr val="FFFFFF"/>
                </a:solidFill>
                <a:latin typeface="Advent Pro SemiBold"/>
                <a:ea typeface="Advent Pro SemiBold"/>
                <a:cs typeface="Advent Pro SemiBold"/>
                <a:sym typeface="Advent Pro SemiBold"/>
              </a:rPr>
              <a:t>02</a:t>
            </a:r>
            <a:endParaRPr sz="1800" b="1" dirty="0">
              <a:solidFill>
                <a:srgbClr val="FFFFFF"/>
              </a:solidFill>
              <a:latin typeface="Advent Pro SemiBold"/>
              <a:ea typeface="Advent Pro SemiBold"/>
              <a:cs typeface="Advent Pro SemiBold"/>
              <a:sym typeface="Advent Pro SemiBold"/>
            </a:endParaRPr>
          </a:p>
        </p:txBody>
      </p:sp>
      <p:sp>
        <p:nvSpPr>
          <p:cNvPr id="41" name="Google Shape;795;p37">
            <a:extLst>
              <a:ext uri="{FF2B5EF4-FFF2-40B4-BE49-F238E27FC236}">
                <a16:creationId xmlns:a16="http://schemas.microsoft.com/office/drawing/2014/main" id="{B8F0DE16-348B-4925-5DA4-B35F4FE3587B}"/>
              </a:ext>
            </a:extLst>
          </p:cNvPr>
          <p:cNvSpPr txBox="1"/>
          <p:nvPr/>
        </p:nvSpPr>
        <p:spPr>
          <a:xfrm>
            <a:off x="15125368" y="5669958"/>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04</a:t>
            </a:r>
            <a:endParaRPr sz="1800" b="1" dirty="0">
              <a:solidFill>
                <a:schemeClr val="bg1"/>
              </a:solidFill>
              <a:latin typeface="Advent Pro SemiBold"/>
              <a:ea typeface="Advent Pro SemiBold"/>
              <a:cs typeface="Advent Pro SemiBold"/>
              <a:sym typeface="Advent Pro SemiBold"/>
            </a:endParaRPr>
          </a:p>
        </p:txBody>
      </p:sp>
      <p:sp>
        <p:nvSpPr>
          <p:cNvPr id="54" name="Google Shape;792;p37">
            <a:extLst>
              <a:ext uri="{FF2B5EF4-FFF2-40B4-BE49-F238E27FC236}">
                <a16:creationId xmlns:a16="http://schemas.microsoft.com/office/drawing/2014/main" id="{687863E2-6B2A-903E-E5D6-E665352B3595}"/>
              </a:ext>
            </a:extLst>
          </p:cNvPr>
          <p:cNvSpPr txBox="1"/>
          <p:nvPr/>
        </p:nvSpPr>
        <p:spPr>
          <a:xfrm>
            <a:off x="6797126" y="5374373"/>
            <a:ext cx="3759833" cy="2349957"/>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To improve the performance of your machine learning model by tuning its hyperparameters — the settings that control how the model learns.</a:t>
            </a:r>
          </a:p>
        </p:txBody>
      </p:sp>
      <p:sp>
        <p:nvSpPr>
          <p:cNvPr id="62" name="Google Shape;792;p37">
            <a:extLst>
              <a:ext uri="{FF2B5EF4-FFF2-40B4-BE49-F238E27FC236}">
                <a16:creationId xmlns:a16="http://schemas.microsoft.com/office/drawing/2014/main" id="{CBC048AE-C986-45D0-93A8-2DD1481AE176}"/>
              </a:ext>
            </a:extLst>
          </p:cNvPr>
          <p:cNvSpPr txBox="1"/>
          <p:nvPr/>
        </p:nvSpPr>
        <p:spPr>
          <a:xfrm>
            <a:off x="8833297" y="2854059"/>
            <a:ext cx="4043814" cy="1552830"/>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Some models perform better when features are on the same scale.</a:t>
            </a:r>
          </a:p>
        </p:txBody>
      </p:sp>
      <p:sp>
        <p:nvSpPr>
          <p:cNvPr id="63" name="Google Shape;792;p37">
            <a:extLst>
              <a:ext uri="{FF2B5EF4-FFF2-40B4-BE49-F238E27FC236}">
                <a16:creationId xmlns:a16="http://schemas.microsoft.com/office/drawing/2014/main" id="{136EFC38-4460-25AD-C617-C808F5F09DFC}"/>
              </a:ext>
            </a:extLst>
          </p:cNvPr>
          <p:cNvSpPr txBox="1"/>
          <p:nvPr/>
        </p:nvSpPr>
        <p:spPr>
          <a:xfrm>
            <a:off x="11318120" y="5491200"/>
            <a:ext cx="3358723" cy="3558030"/>
          </a:xfrm>
          <a:prstGeom prst="rect">
            <a:avLst/>
          </a:prstGeom>
          <a:noFill/>
          <a:ln>
            <a:noFill/>
          </a:ln>
        </p:spPr>
        <p:txBody>
          <a:bodyPr spcFirstLastPara="1" wrap="square" lIns="91425" tIns="91425" rIns="91425" bIns="91425" anchor="t" anchorCtr="0">
            <a:noAutofit/>
          </a:bodyPr>
          <a:lstStyle/>
          <a:p>
            <a:pPr marL="342900" indent="-342900">
              <a:spcAft>
                <a:spcPts val="1600"/>
              </a:spcAft>
              <a:buFont typeface="Arial" panose="020B0604020202020204" pitchFamily="34" charset="0"/>
              <a:buChar char="•"/>
            </a:pPr>
            <a:r>
              <a:rPr lang="en-US" sz="2400" b="1" dirty="0">
                <a:solidFill>
                  <a:srgbClr val="4A64B8"/>
                </a:solidFill>
              </a:rPr>
              <a:t>Number of trees in a Random Forest</a:t>
            </a:r>
          </a:p>
          <a:p>
            <a:pPr marL="342900" indent="-342900">
              <a:spcAft>
                <a:spcPts val="1600"/>
              </a:spcAft>
              <a:buFont typeface="Arial" panose="020B0604020202020204" pitchFamily="34" charset="0"/>
              <a:buChar char="•"/>
            </a:pPr>
            <a:r>
              <a:rPr lang="en-US" sz="2400" b="1" dirty="0">
                <a:solidFill>
                  <a:srgbClr val="4A64B8"/>
                </a:solidFill>
              </a:rPr>
              <a:t>Maximum tree depth</a:t>
            </a:r>
          </a:p>
          <a:p>
            <a:pPr marL="342900" indent="-342900">
              <a:spcAft>
                <a:spcPts val="1600"/>
              </a:spcAft>
              <a:buFont typeface="Arial" panose="020B0604020202020204" pitchFamily="34" charset="0"/>
              <a:buChar char="•"/>
            </a:pPr>
            <a:r>
              <a:rPr lang="en-US" sz="2400" b="1" dirty="0">
                <a:solidFill>
                  <a:srgbClr val="4A64B8"/>
                </a:solidFill>
              </a:rPr>
              <a:t>Learning rate in Gradient Boosting</a:t>
            </a:r>
          </a:p>
          <a:p>
            <a:pPr marL="342900" indent="-342900">
              <a:spcAft>
                <a:spcPts val="1600"/>
              </a:spcAft>
              <a:buFont typeface="Arial" panose="020B0604020202020204" pitchFamily="34" charset="0"/>
              <a:buChar char="•"/>
            </a:pPr>
            <a:r>
              <a:rPr lang="en-US" sz="2400" b="1" dirty="0">
                <a:solidFill>
                  <a:srgbClr val="4A64B8"/>
                </a:solidFill>
              </a:rPr>
              <a:t>Regularization strength in logistic regression</a:t>
            </a:r>
          </a:p>
          <a:p>
            <a:pPr marL="342900" indent="-342900">
              <a:spcAft>
                <a:spcPts val="1600"/>
              </a:spcAft>
              <a:buFont typeface="Arial" panose="020B0604020202020204" pitchFamily="34" charset="0"/>
              <a:buChar char="•"/>
            </a:pPr>
            <a:endParaRPr lang="en-US" sz="2400" b="1" dirty="0">
              <a:solidFill>
                <a:srgbClr val="4A64B8"/>
              </a:solidFill>
            </a:endParaRPr>
          </a:p>
          <a:p>
            <a:pPr marL="342900" indent="-342900">
              <a:spcAft>
                <a:spcPts val="1600"/>
              </a:spcAft>
              <a:buFont typeface="Arial" panose="020B0604020202020204" pitchFamily="34" charset="0"/>
              <a:buChar char="•"/>
            </a:pPr>
            <a:endParaRPr lang="en-US" sz="2400" b="1" dirty="0">
              <a:solidFill>
                <a:srgbClr val="4A64B8"/>
              </a:solidFill>
            </a:endParaRPr>
          </a:p>
        </p:txBody>
      </p:sp>
      <p:sp>
        <p:nvSpPr>
          <p:cNvPr id="15" name="Google Shape;790;p37">
            <a:extLst>
              <a:ext uri="{FF2B5EF4-FFF2-40B4-BE49-F238E27FC236}">
                <a16:creationId xmlns:a16="http://schemas.microsoft.com/office/drawing/2014/main" id="{2CC6E50B-691F-DF6E-6D45-ED46A1663059}"/>
              </a:ext>
            </a:extLst>
          </p:cNvPr>
          <p:cNvSpPr txBox="1"/>
          <p:nvPr/>
        </p:nvSpPr>
        <p:spPr>
          <a:xfrm>
            <a:off x="14228852" y="4223876"/>
            <a:ext cx="224252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2400" b="1" dirty="0"/>
              <a:t>Impact</a:t>
            </a:r>
            <a:endParaRPr b="1" dirty="0">
              <a:solidFill>
                <a:srgbClr val="1F1A33"/>
              </a:solidFill>
              <a:latin typeface="Roboto Slab Light"/>
              <a:ea typeface="Roboto Slab Light"/>
              <a:cs typeface="Roboto Slab Light"/>
              <a:sym typeface="Roboto Slab Light"/>
            </a:endParaRPr>
          </a:p>
        </p:txBody>
      </p:sp>
      <p:sp>
        <p:nvSpPr>
          <p:cNvPr id="16" name="Google Shape;792;p37">
            <a:extLst>
              <a:ext uri="{FF2B5EF4-FFF2-40B4-BE49-F238E27FC236}">
                <a16:creationId xmlns:a16="http://schemas.microsoft.com/office/drawing/2014/main" id="{F75CF279-CC01-A24E-D96A-9CF6E20C366B}"/>
              </a:ext>
            </a:extLst>
          </p:cNvPr>
          <p:cNvSpPr txBox="1"/>
          <p:nvPr/>
        </p:nvSpPr>
        <p:spPr>
          <a:xfrm>
            <a:off x="13690700" y="1943100"/>
            <a:ext cx="4043814" cy="2236491"/>
          </a:xfrm>
          <a:prstGeom prst="rect">
            <a:avLst/>
          </a:prstGeom>
          <a:noFill/>
          <a:ln>
            <a:noFill/>
          </a:ln>
        </p:spPr>
        <p:txBody>
          <a:bodyPr spcFirstLastPara="1" wrap="square" lIns="91425" tIns="91425" rIns="91425" bIns="91425" anchor="t" anchorCtr="0">
            <a:noAutofit/>
          </a:bodyPr>
          <a:lstStyle/>
          <a:p>
            <a:pPr marL="342900" indent="-342900">
              <a:spcAft>
                <a:spcPts val="1600"/>
              </a:spcAft>
              <a:buFont typeface="Arial" panose="020B0604020202020204" pitchFamily="34" charset="0"/>
              <a:buChar char="•"/>
            </a:pPr>
            <a:r>
              <a:rPr lang="en-US" sz="2400" b="1" dirty="0">
                <a:solidFill>
                  <a:srgbClr val="4A64B8"/>
                </a:solidFill>
              </a:rPr>
              <a:t>Model accuracy</a:t>
            </a:r>
          </a:p>
          <a:p>
            <a:pPr marL="342900" indent="-342900">
              <a:spcAft>
                <a:spcPts val="1600"/>
              </a:spcAft>
              <a:buFont typeface="Arial" panose="020B0604020202020204" pitchFamily="34" charset="0"/>
              <a:buChar char="•"/>
            </a:pPr>
            <a:r>
              <a:rPr lang="en-US" sz="2400" b="1" dirty="0">
                <a:solidFill>
                  <a:srgbClr val="4A64B8"/>
                </a:solidFill>
              </a:rPr>
              <a:t>Model generalization (ability to work well on new data)</a:t>
            </a:r>
          </a:p>
          <a:p>
            <a:pPr marL="342900" indent="-342900">
              <a:spcAft>
                <a:spcPts val="1600"/>
              </a:spcAft>
              <a:buFont typeface="Arial" panose="020B0604020202020204" pitchFamily="34" charset="0"/>
              <a:buChar char="•"/>
            </a:pPr>
            <a:r>
              <a:rPr lang="en-US" sz="2400" b="1" dirty="0">
                <a:solidFill>
                  <a:srgbClr val="4A64B8"/>
                </a:solidFill>
              </a:rPr>
              <a:t>Overfitting or underfitting</a:t>
            </a:r>
          </a:p>
          <a:p>
            <a:pPr marL="342900" indent="-342900">
              <a:spcAft>
                <a:spcPts val="1600"/>
              </a:spcAft>
              <a:buFont typeface="Arial" panose="020B0604020202020204" pitchFamily="34" charset="0"/>
              <a:buChar char="•"/>
            </a:pPr>
            <a:endParaRPr lang="en-US" sz="2400" b="1" dirty="0">
              <a:solidFill>
                <a:srgbClr val="4A64B8"/>
              </a:solidFill>
            </a:endParaRPr>
          </a:p>
          <a:p>
            <a:pPr marL="342900" indent="-342900">
              <a:spcAft>
                <a:spcPts val="1600"/>
              </a:spcAft>
              <a:buFont typeface="Arial" panose="020B0604020202020204" pitchFamily="34" charset="0"/>
              <a:buChar char="•"/>
            </a:pPr>
            <a:endParaRPr lang="en-US" sz="2400" b="1" dirty="0">
              <a:solidFill>
                <a:srgbClr val="4A64B8"/>
              </a:solidFill>
            </a:endParaRPr>
          </a:p>
        </p:txBody>
      </p:sp>
      <p:sp>
        <p:nvSpPr>
          <p:cNvPr id="20" name="Google Shape;792;p37">
            <a:extLst>
              <a:ext uri="{FF2B5EF4-FFF2-40B4-BE49-F238E27FC236}">
                <a16:creationId xmlns:a16="http://schemas.microsoft.com/office/drawing/2014/main" id="{407848E7-5F5B-602E-79F6-ECE5601DB843}"/>
              </a:ext>
            </a:extLst>
          </p:cNvPr>
          <p:cNvSpPr txBox="1"/>
          <p:nvPr/>
        </p:nvSpPr>
        <p:spPr>
          <a:xfrm>
            <a:off x="11188052" y="9335837"/>
            <a:ext cx="2851639" cy="500803"/>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t>Grid Search</a:t>
            </a:r>
            <a:endParaRPr lang="en-US" sz="2400" b="1" dirty="0">
              <a:sym typeface="Roboto Slab Light"/>
            </a:endParaRPr>
          </a:p>
        </p:txBody>
      </p:sp>
      <p:pic>
        <p:nvPicPr>
          <p:cNvPr id="43" name="Picture 42" descr="A yellow gear with a magnifying glass and arrow&#10;&#10;AI-generated content may be incorrect.">
            <a:extLst>
              <a:ext uri="{FF2B5EF4-FFF2-40B4-BE49-F238E27FC236}">
                <a16:creationId xmlns:a16="http://schemas.microsoft.com/office/drawing/2014/main" id="{79EE8282-2DDB-0161-88B0-48810977A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6878041"/>
            <a:ext cx="2969228" cy="2969228"/>
          </a:xfrm>
          <a:prstGeom prst="rect">
            <a:avLst/>
          </a:prstGeom>
        </p:spPr>
      </p:pic>
    </p:spTree>
    <p:extLst>
      <p:ext uri="{BB962C8B-B14F-4D97-AF65-F5344CB8AC3E}">
        <p14:creationId xmlns:p14="http://schemas.microsoft.com/office/powerpoint/2010/main" val="22096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201920" y="0"/>
            <a:ext cx="7364720" cy="10287000"/>
            <a:chOff x="0" y="0"/>
            <a:chExt cx="2556540" cy="3479800"/>
          </a:xfrm>
        </p:grpSpPr>
        <p:sp>
          <p:nvSpPr>
            <p:cNvPr id="3" name="Freeform 3"/>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p:cNvGrpSpPr/>
          <p:nvPr/>
        </p:nvGrpSpPr>
        <p:grpSpPr>
          <a:xfrm>
            <a:off x="-1764126" y="5814873"/>
            <a:ext cx="8363635" cy="8363635"/>
            <a:chOff x="0" y="0"/>
            <a:chExt cx="11151514" cy="11151514"/>
          </a:xfrm>
        </p:grpSpPr>
        <p:grpSp>
          <p:nvGrpSpPr>
            <p:cNvPr id="5" name="Group 5"/>
            <p:cNvGrpSpPr/>
            <p:nvPr/>
          </p:nvGrpSpPr>
          <p:grpSpPr>
            <a:xfrm>
              <a:off x="0" y="0"/>
              <a:ext cx="11151514" cy="1115151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p:cNvGrpSpPr/>
            <p:nvPr/>
          </p:nvGrpSpPr>
          <p:grpSpPr>
            <a:xfrm>
              <a:off x="1021875" y="1021875"/>
              <a:ext cx="9107765" cy="910776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p:cNvSpPr txBox="1"/>
          <p:nvPr/>
        </p:nvSpPr>
        <p:spPr>
          <a:xfrm>
            <a:off x="602198" y="1702642"/>
            <a:ext cx="5949417" cy="1974258"/>
          </a:xfrm>
          <a:prstGeom prst="rect">
            <a:avLst/>
          </a:prstGeom>
        </p:spPr>
        <p:txBody>
          <a:bodyPr wrap="square" lIns="0" tIns="0" rIns="0" bIns="0" rtlCol="0" anchor="t">
            <a:spAutoFit/>
          </a:bodyPr>
          <a:lstStyle/>
          <a:p>
            <a:pPr algn="ctr">
              <a:lnSpc>
                <a:spcPts val="7680"/>
              </a:lnSpc>
            </a:pPr>
            <a:r>
              <a:rPr lang="en-US" sz="6400" b="1" dirty="0">
                <a:solidFill>
                  <a:srgbClr val="F5F5EF"/>
                </a:solidFill>
                <a:latin typeface="Now Bold"/>
                <a:ea typeface="Now Bold"/>
                <a:cs typeface="Now Bold"/>
                <a:sym typeface="Now Bold"/>
              </a:rPr>
              <a:t>Data Science Process</a:t>
            </a:r>
          </a:p>
        </p:txBody>
      </p:sp>
      <p:sp>
        <p:nvSpPr>
          <p:cNvPr id="36" name="TextBox 36"/>
          <p:cNvSpPr txBox="1"/>
          <p:nvPr/>
        </p:nvSpPr>
        <p:spPr>
          <a:xfrm>
            <a:off x="14581937" y="6870747"/>
            <a:ext cx="3372842" cy="356235"/>
          </a:xfrm>
          <a:prstGeom prst="rect">
            <a:avLst/>
          </a:prstGeom>
        </p:spPr>
        <p:txBody>
          <a:bodyPr lIns="0" tIns="0" rIns="0" bIns="0" rtlCol="0" anchor="t">
            <a:spAutoFit/>
          </a:bodyPr>
          <a:lstStyle/>
          <a:p>
            <a:pPr marL="0" lvl="0" indent="0" algn="ctr">
              <a:lnSpc>
                <a:spcPts val="2940"/>
              </a:lnSpc>
              <a:spcBef>
                <a:spcPct val="0"/>
              </a:spcBef>
            </a:pPr>
            <a:endParaRPr/>
          </a:p>
        </p:txBody>
      </p:sp>
      <p:pic>
        <p:nvPicPr>
          <p:cNvPr id="40" name="Picture 39" descr="A person sitting on a graph with a computer&#10;&#10;AI-generated content may be incorrect.">
            <a:extLst>
              <a:ext uri="{FF2B5EF4-FFF2-40B4-BE49-F238E27FC236}">
                <a16:creationId xmlns:a16="http://schemas.microsoft.com/office/drawing/2014/main" id="{34F7FAD6-7CE3-5246-A0B0-C2F084C291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80" y="4229100"/>
            <a:ext cx="6214487" cy="6214487"/>
          </a:xfrm>
          <a:prstGeom prst="rect">
            <a:avLst/>
          </a:prstGeom>
        </p:spPr>
      </p:pic>
      <p:pic>
        <p:nvPicPr>
          <p:cNvPr id="44" name="Picture 43" descr="A diagram of data science life cycle&#10;&#10;AI-generated content may be incorrect.">
            <a:extLst>
              <a:ext uri="{FF2B5EF4-FFF2-40B4-BE49-F238E27FC236}">
                <a16:creationId xmlns:a16="http://schemas.microsoft.com/office/drawing/2014/main" id="{F47CA402-851A-5385-3EDD-27AF93D5C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0342" y="1066800"/>
            <a:ext cx="8153400" cy="8153400"/>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9B05DB0A-084F-4866-CB5F-CDB8E3EA9B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11" name="Picture 10" descr="A logo of a globe with a graduation cap&#10;&#10;AI-generated content may be incorrect.">
            <a:extLst>
              <a:ext uri="{FF2B5EF4-FFF2-40B4-BE49-F238E27FC236}">
                <a16:creationId xmlns:a16="http://schemas.microsoft.com/office/drawing/2014/main" id="{20634389-309D-5680-97AC-D4DE72C54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1889" y="0"/>
            <a:ext cx="1651416" cy="164407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93353-D547-BF8C-6AA5-41E63ACE5B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631DB54-C793-8EF9-8AD3-34A3DE23C0A7}"/>
              </a:ext>
            </a:extLst>
          </p:cNvPr>
          <p:cNvGrpSpPr/>
          <p:nvPr/>
        </p:nvGrpSpPr>
        <p:grpSpPr>
          <a:xfrm>
            <a:off x="-201920" y="0"/>
            <a:ext cx="6297920" cy="10287000"/>
            <a:chOff x="0" y="0"/>
            <a:chExt cx="2556540" cy="3479800"/>
          </a:xfrm>
        </p:grpSpPr>
        <p:sp>
          <p:nvSpPr>
            <p:cNvPr id="3" name="Freeform 3">
              <a:extLst>
                <a:ext uri="{FF2B5EF4-FFF2-40B4-BE49-F238E27FC236}">
                  <a16:creationId xmlns:a16="http://schemas.microsoft.com/office/drawing/2014/main" id="{D28961D1-C5AA-3767-1513-BE2760FC647A}"/>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3A00F027-55E6-D36F-DFFF-F0CB7D7CE027}"/>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580847B3-7B49-3D9E-745D-A0DD3C68E8BD}"/>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08314C4D-3806-FFD9-37EB-9582D23B902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1B68D113-6444-78AF-831F-070E36DA43F6}"/>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80FD6527-2564-5EE0-B44A-EA9CE304B92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472B3258-C44B-0D18-4885-F6D9F4822E5B}"/>
              </a:ext>
            </a:extLst>
          </p:cNvPr>
          <p:cNvSpPr txBox="1"/>
          <p:nvPr/>
        </p:nvSpPr>
        <p:spPr>
          <a:xfrm>
            <a:off x="1357017" y="1508085"/>
            <a:ext cx="4212298" cy="1935786"/>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Feature Importance</a:t>
            </a:r>
          </a:p>
        </p:txBody>
      </p:sp>
      <p:grpSp>
        <p:nvGrpSpPr>
          <p:cNvPr id="45" name="Group 44">
            <a:extLst>
              <a:ext uri="{FF2B5EF4-FFF2-40B4-BE49-F238E27FC236}">
                <a16:creationId xmlns:a16="http://schemas.microsoft.com/office/drawing/2014/main" id="{57308845-C13D-0DAF-EE89-59DE9651591B}"/>
              </a:ext>
            </a:extLst>
          </p:cNvPr>
          <p:cNvGrpSpPr/>
          <p:nvPr/>
        </p:nvGrpSpPr>
        <p:grpSpPr>
          <a:xfrm>
            <a:off x="-62358" y="1807757"/>
            <a:ext cx="1419375" cy="1222219"/>
            <a:chOff x="9354315" y="1526525"/>
            <a:chExt cx="1731233" cy="1561760"/>
          </a:xfrm>
        </p:grpSpPr>
        <p:sp>
          <p:nvSpPr>
            <p:cNvPr id="46" name="Rectangle: Rounded Corners 45">
              <a:extLst>
                <a:ext uri="{FF2B5EF4-FFF2-40B4-BE49-F238E27FC236}">
                  <a16:creationId xmlns:a16="http://schemas.microsoft.com/office/drawing/2014/main" id="{A2BEA2EB-099C-1F95-169E-22D50677A1C5}"/>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B188B52B-AD70-C5CD-90EE-142A451A768F}"/>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2E1A8011-4705-C225-5EF3-07C0D4D17C18}"/>
                </a:ext>
              </a:extLst>
            </p:cNvPr>
            <p:cNvSpPr txBox="1"/>
            <p:nvPr/>
          </p:nvSpPr>
          <p:spPr>
            <a:xfrm>
              <a:off x="9609545" y="1672480"/>
              <a:ext cx="1476003"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0</a:t>
              </a:r>
            </a:p>
          </p:txBody>
        </p:sp>
      </p:grpSp>
      <p:pic>
        <p:nvPicPr>
          <p:cNvPr id="50" name="Picture 49" descr="A black background with white text&#10;&#10;AI-generated content may be incorrect.">
            <a:extLst>
              <a:ext uri="{FF2B5EF4-FFF2-40B4-BE49-F238E27FC236}">
                <a16:creationId xmlns:a16="http://schemas.microsoft.com/office/drawing/2014/main" id="{E65B234A-0478-497B-006B-790BF6394C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0104CF91-5FCB-BE99-15C7-FC1C07448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grpSp>
        <p:nvGrpSpPr>
          <p:cNvPr id="24" name="Google Shape;777;p37">
            <a:extLst>
              <a:ext uri="{FF2B5EF4-FFF2-40B4-BE49-F238E27FC236}">
                <a16:creationId xmlns:a16="http://schemas.microsoft.com/office/drawing/2014/main" id="{B7598616-16F4-5845-3351-C951A520DEF9}"/>
              </a:ext>
            </a:extLst>
          </p:cNvPr>
          <p:cNvGrpSpPr/>
          <p:nvPr/>
        </p:nvGrpSpPr>
        <p:grpSpPr>
          <a:xfrm>
            <a:off x="7924800" y="3526551"/>
            <a:ext cx="8839200" cy="2657802"/>
            <a:chOff x="-104768" y="1484193"/>
            <a:chExt cx="8839200" cy="2657802"/>
          </a:xfrm>
        </p:grpSpPr>
        <p:cxnSp>
          <p:nvCxnSpPr>
            <p:cNvPr id="25" name="Google Shape;778;p37">
              <a:extLst>
                <a:ext uri="{FF2B5EF4-FFF2-40B4-BE49-F238E27FC236}">
                  <a16:creationId xmlns:a16="http://schemas.microsoft.com/office/drawing/2014/main" id="{3E9F761B-B447-0B44-C2B8-CE927120084F}"/>
                </a:ext>
              </a:extLst>
            </p:cNvPr>
            <p:cNvCxnSpPr>
              <a:cxnSpLocks/>
            </p:cNvCxnSpPr>
            <p:nvPr/>
          </p:nvCxnSpPr>
          <p:spPr>
            <a:xfrm>
              <a:off x="-104768" y="2805442"/>
              <a:ext cx="8839200" cy="48284"/>
            </a:xfrm>
            <a:prstGeom prst="straightConnector1">
              <a:avLst/>
            </a:prstGeom>
            <a:noFill/>
            <a:ln w="9525" cap="flat" cmpd="sng">
              <a:solidFill>
                <a:schemeClr val="dk1"/>
              </a:solidFill>
              <a:prstDash val="dash"/>
              <a:round/>
              <a:headEnd type="none" w="med" len="med"/>
              <a:tailEnd type="none" w="med" len="med"/>
            </a:ln>
          </p:spPr>
        </p:cxnSp>
        <p:sp>
          <p:nvSpPr>
            <p:cNvPr id="26" name="Google Shape;779;p37">
              <a:extLst>
                <a:ext uri="{FF2B5EF4-FFF2-40B4-BE49-F238E27FC236}">
                  <a16:creationId xmlns:a16="http://schemas.microsoft.com/office/drawing/2014/main" id="{6345B436-ECB9-8D4C-7144-23F5BF18DEE5}"/>
                </a:ext>
              </a:extLst>
            </p:cNvPr>
            <p:cNvSpPr/>
            <p:nvPr/>
          </p:nvSpPr>
          <p:spPr>
            <a:xfrm rot="8100000">
              <a:off x="251993" y="1500942"/>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780;p37">
              <a:extLst>
                <a:ext uri="{FF2B5EF4-FFF2-40B4-BE49-F238E27FC236}">
                  <a16:creationId xmlns:a16="http://schemas.microsoft.com/office/drawing/2014/main" id="{2B12AE09-740D-0141-A125-C1213EE0CA48}"/>
                </a:ext>
              </a:extLst>
            </p:cNvPr>
            <p:cNvSpPr/>
            <p:nvPr/>
          </p:nvSpPr>
          <p:spPr>
            <a:xfrm rot="18900000">
              <a:off x="2575689" y="3438220"/>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781;p37">
              <a:extLst>
                <a:ext uri="{FF2B5EF4-FFF2-40B4-BE49-F238E27FC236}">
                  <a16:creationId xmlns:a16="http://schemas.microsoft.com/office/drawing/2014/main" id="{BD30CCE7-0BEE-45EF-F1AF-FFF160CB8B60}"/>
                </a:ext>
              </a:extLst>
            </p:cNvPr>
            <p:cNvSpPr/>
            <p:nvPr/>
          </p:nvSpPr>
          <p:spPr>
            <a:xfrm rot="8100000">
              <a:off x="4632905" y="1484193"/>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782;p37">
              <a:extLst>
                <a:ext uri="{FF2B5EF4-FFF2-40B4-BE49-F238E27FC236}">
                  <a16:creationId xmlns:a16="http://schemas.microsoft.com/office/drawing/2014/main" id="{868C1D13-7CA0-576B-317E-C335170F82C3}"/>
                </a:ext>
              </a:extLst>
            </p:cNvPr>
            <p:cNvSpPr/>
            <p:nvPr/>
          </p:nvSpPr>
          <p:spPr>
            <a:xfrm rot="-2700000">
              <a:off x="7096657" y="3559905"/>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0" name="Google Shape;783;p37">
              <a:extLst>
                <a:ext uri="{FF2B5EF4-FFF2-40B4-BE49-F238E27FC236}">
                  <a16:creationId xmlns:a16="http://schemas.microsoft.com/office/drawing/2014/main" id="{99C23C9A-D487-11A3-7EDB-B856B38868A9}"/>
                </a:ext>
              </a:extLst>
            </p:cNvPr>
            <p:cNvCxnSpPr/>
            <p:nvPr/>
          </p:nvCxnSpPr>
          <p:spPr>
            <a:xfrm>
              <a:off x="543038" y="2203587"/>
              <a:ext cx="0" cy="601800"/>
            </a:xfrm>
            <a:prstGeom prst="straightConnector1">
              <a:avLst/>
            </a:prstGeom>
            <a:noFill/>
            <a:ln w="9525" cap="flat" cmpd="sng">
              <a:solidFill>
                <a:schemeClr val="dk1"/>
              </a:solidFill>
              <a:prstDash val="dash"/>
              <a:round/>
              <a:headEnd type="none" w="med" len="med"/>
              <a:tailEnd type="none" w="med" len="med"/>
            </a:ln>
          </p:spPr>
        </p:cxnSp>
        <p:cxnSp>
          <p:nvCxnSpPr>
            <p:cNvPr id="31" name="Google Shape;784;p37">
              <a:extLst>
                <a:ext uri="{FF2B5EF4-FFF2-40B4-BE49-F238E27FC236}">
                  <a16:creationId xmlns:a16="http://schemas.microsoft.com/office/drawing/2014/main" id="{BD899D99-E777-AC4F-D14F-97DF68E1E49B}"/>
                </a:ext>
              </a:extLst>
            </p:cNvPr>
            <p:cNvCxnSpPr/>
            <p:nvPr/>
          </p:nvCxnSpPr>
          <p:spPr>
            <a:xfrm flipH="1">
              <a:off x="4924132" y="2203599"/>
              <a:ext cx="300" cy="602100"/>
            </a:xfrm>
            <a:prstGeom prst="straightConnector1">
              <a:avLst/>
            </a:prstGeom>
            <a:noFill/>
            <a:ln w="9525" cap="flat" cmpd="sng">
              <a:solidFill>
                <a:schemeClr val="dk1"/>
              </a:solidFill>
              <a:prstDash val="dash"/>
              <a:round/>
              <a:headEnd type="none" w="med" len="med"/>
              <a:tailEnd type="none" w="med" len="med"/>
            </a:ln>
          </p:spPr>
        </p:cxnSp>
        <p:cxnSp>
          <p:nvCxnSpPr>
            <p:cNvPr id="32" name="Google Shape;785;p37">
              <a:extLst>
                <a:ext uri="{FF2B5EF4-FFF2-40B4-BE49-F238E27FC236}">
                  <a16:creationId xmlns:a16="http://schemas.microsoft.com/office/drawing/2014/main" id="{5DF2C48A-327A-DFC9-B821-3036359A961D}"/>
                </a:ext>
              </a:extLst>
            </p:cNvPr>
            <p:cNvCxnSpPr>
              <a:cxnSpLocks/>
            </p:cNvCxnSpPr>
            <p:nvPr/>
          </p:nvCxnSpPr>
          <p:spPr>
            <a:xfrm flipV="1">
              <a:off x="2866734" y="2814934"/>
              <a:ext cx="298" cy="624416"/>
            </a:xfrm>
            <a:prstGeom prst="straightConnector1">
              <a:avLst/>
            </a:prstGeom>
            <a:noFill/>
            <a:ln w="9525" cap="flat" cmpd="sng">
              <a:solidFill>
                <a:schemeClr val="dk1"/>
              </a:solidFill>
              <a:prstDash val="dash"/>
              <a:round/>
              <a:headEnd type="none" w="med" len="med"/>
              <a:tailEnd type="none" w="med" len="med"/>
            </a:ln>
          </p:spPr>
        </p:cxnSp>
        <p:cxnSp>
          <p:nvCxnSpPr>
            <p:cNvPr id="33" name="Google Shape;787;p37">
              <a:extLst>
                <a:ext uri="{FF2B5EF4-FFF2-40B4-BE49-F238E27FC236}">
                  <a16:creationId xmlns:a16="http://schemas.microsoft.com/office/drawing/2014/main" id="{7C72F03D-D9B1-0840-5F8B-1E05CE39904F}"/>
                </a:ext>
              </a:extLst>
            </p:cNvPr>
            <p:cNvCxnSpPr>
              <a:cxnSpLocks/>
            </p:cNvCxnSpPr>
            <p:nvPr/>
          </p:nvCxnSpPr>
          <p:spPr>
            <a:xfrm flipH="1" flipV="1">
              <a:off x="7320544" y="2885618"/>
              <a:ext cx="4789" cy="624416"/>
            </a:xfrm>
            <a:prstGeom prst="straightConnector1">
              <a:avLst/>
            </a:prstGeom>
            <a:noFill/>
            <a:ln w="9525" cap="flat" cmpd="sng">
              <a:solidFill>
                <a:schemeClr val="dk1"/>
              </a:solidFill>
              <a:prstDash val="dash"/>
              <a:round/>
              <a:headEnd type="none" w="med" len="med"/>
              <a:tailEnd type="none" w="med" len="med"/>
            </a:ln>
          </p:spPr>
        </p:cxnSp>
      </p:grpSp>
      <p:sp>
        <p:nvSpPr>
          <p:cNvPr id="34" name="Google Shape;790;p37">
            <a:extLst>
              <a:ext uri="{FF2B5EF4-FFF2-40B4-BE49-F238E27FC236}">
                <a16:creationId xmlns:a16="http://schemas.microsoft.com/office/drawing/2014/main" id="{568AFCA4-0A63-8D26-4F10-658A48F6936A}"/>
              </a:ext>
            </a:extLst>
          </p:cNvPr>
          <p:cNvSpPr txBox="1"/>
          <p:nvPr/>
        </p:nvSpPr>
        <p:spPr>
          <a:xfrm>
            <a:off x="6621822" y="4926977"/>
            <a:ext cx="4094412"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2400" b="1" dirty="0"/>
              <a:t>What Is Feature Importance?</a:t>
            </a:r>
            <a:endParaRPr lang="en-US" b="1" dirty="0">
              <a:solidFill>
                <a:srgbClr val="1F1A33"/>
              </a:solidFill>
              <a:latin typeface="Roboto Slab Light"/>
              <a:ea typeface="Roboto Slab Light"/>
              <a:cs typeface="Roboto Slab Light"/>
              <a:sym typeface="Roboto Slab Light"/>
            </a:endParaRPr>
          </a:p>
        </p:txBody>
      </p:sp>
      <p:sp>
        <p:nvSpPr>
          <p:cNvPr id="35" name="Google Shape;791;p37">
            <a:extLst>
              <a:ext uri="{FF2B5EF4-FFF2-40B4-BE49-F238E27FC236}">
                <a16:creationId xmlns:a16="http://schemas.microsoft.com/office/drawing/2014/main" id="{A88B41B1-2529-616A-E5A6-7E41479FDCF7}"/>
              </a:ext>
            </a:extLst>
          </p:cNvPr>
          <p:cNvSpPr txBox="1"/>
          <p:nvPr/>
        </p:nvSpPr>
        <p:spPr>
          <a:xfrm>
            <a:off x="8300586" y="3597977"/>
            <a:ext cx="544039" cy="6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01</a:t>
            </a:r>
            <a:endParaRPr sz="1800" b="1" dirty="0">
              <a:solidFill>
                <a:schemeClr val="bg1"/>
              </a:solidFill>
              <a:latin typeface="Advent Pro SemiBold"/>
              <a:ea typeface="Advent Pro SemiBold"/>
              <a:cs typeface="Advent Pro SemiBold"/>
              <a:sym typeface="Advent Pro SemiBold"/>
            </a:endParaRPr>
          </a:p>
        </p:txBody>
      </p:sp>
      <p:sp>
        <p:nvSpPr>
          <p:cNvPr id="36" name="Google Shape;792;p37">
            <a:extLst>
              <a:ext uri="{FF2B5EF4-FFF2-40B4-BE49-F238E27FC236}">
                <a16:creationId xmlns:a16="http://schemas.microsoft.com/office/drawing/2014/main" id="{50361426-F3BC-F8D8-5434-5B8B920D91E2}"/>
              </a:ext>
            </a:extLst>
          </p:cNvPr>
          <p:cNvSpPr txBox="1"/>
          <p:nvPr/>
        </p:nvSpPr>
        <p:spPr>
          <a:xfrm>
            <a:off x="11545996" y="4934634"/>
            <a:ext cx="2825360" cy="498246"/>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t>How Random Forest Calculates It</a:t>
            </a:r>
            <a:endParaRPr lang="en-US" sz="2400" b="1" dirty="0">
              <a:sym typeface="Roboto Slab Light"/>
            </a:endParaRPr>
          </a:p>
        </p:txBody>
      </p:sp>
      <p:sp>
        <p:nvSpPr>
          <p:cNvPr id="37" name="Google Shape;786;p37">
            <a:extLst>
              <a:ext uri="{FF2B5EF4-FFF2-40B4-BE49-F238E27FC236}">
                <a16:creationId xmlns:a16="http://schemas.microsoft.com/office/drawing/2014/main" id="{509006C6-683F-D8F3-9321-4500FB1127C3}"/>
              </a:ext>
            </a:extLst>
          </p:cNvPr>
          <p:cNvSpPr txBox="1"/>
          <p:nvPr/>
        </p:nvSpPr>
        <p:spPr>
          <a:xfrm>
            <a:off x="9614229" y="4185891"/>
            <a:ext cx="2443108" cy="768300"/>
          </a:xfrm>
          <a:prstGeom prst="rect">
            <a:avLst/>
          </a:prstGeom>
          <a:noFill/>
          <a:ln>
            <a:noFill/>
          </a:ln>
        </p:spPr>
        <p:txBody>
          <a:bodyPr spcFirstLastPara="1" wrap="square" lIns="91425" tIns="274300" rIns="91425" bIns="0" anchor="b" anchorCtr="0">
            <a:noAutofit/>
          </a:bodyPr>
          <a:lstStyle/>
          <a:p>
            <a:pPr algn="ctr">
              <a:spcAft>
                <a:spcPts val="1600"/>
              </a:spcAft>
            </a:pPr>
            <a:r>
              <a:rPr lang="en-US" sz="2400" b="1" dirty="0"/>
              <a:t>Goal</a:t>
            </a:r>
            <a:endParaRPr sz="2400" b="1" dirty="0">
              <a:sym typeface="Roboto Slab Light"/>
            </a:endParaRPr>
          </a:p>
        </p:txBody>
      </p:sp>
      <p:sp>
        <p:nvSpPr>
          <p:cNvPr id="38" name="Google Shape;788;p37">
            <a:extLst>
              <a:ext uri="{FF2B5EF4-FFF2-40B4-BE49-F238E27FC236}">
                <a16:creationId xmlns:a16="http://schemas.microsoft.com/office/drawing/2014/main" id="{83EF4F0B-24DE-0AEF-5339-8ED5FD6EC30C}"/>
              </a:ext>
            </a:extLst>
          </p:cNvPr>
          <p:cNvSpPr txBox="1"/>
          <p:nvPr/>
        </p:nvSpPr>
        <p:spPr>
          <a:xfrm>
            <a:off x="14004867" y="4166334"/>
            <a:ext cx="2525704" cy="768300"/>
          </a:xfrm>
          <a:prstGeom prst="rect">
            <a:avLst/>
          </a:prstGeom>
          <a:noFill/>
          <a:ln>
            <a:noFill/>
          </a:ln>
        </p:spPr>
        <p:txBody>
          <a:bodyPr spcFirstLastPara="1" wrap="square" lIns="91425" tIns="274300" rIns="91425" bIns="0" anchor="b" anchorCtr="0">
            <a:noAutofit/>
          </a:bodyPr>
          <a:lstStyle/>
          <a:p>
            <a:pPr marL="0" lvl="0" indent="0" algn="ctr" rtl="0">
              <a:spcBef>
                <a:spcPts val="0"/>
              </a:spcBef>
              <a:spcAft>
                <a:spcPts val="1600"/>
              </a:spcAft>
              <a:buNone/>
            </a:pPr>
            <a:r>
              <a:rPr lang="en-US" sz="2400" b="1" dirty="0"/>
              <a:t>Why This Matters in Healthcare</a:t>
            </a:r>
            <a:endParaRPr lang="en-US" sz="2400" b="1" dirty="0">
              <a:sym typeface="Roboto Slab Light"/>
            </a:endParaRPr>
          </a:p>
        </p:txBody>
      </p:sp>
      <p:sp>
        <p:nvSpPr>
          <p:cNvPr id="39" name="Google Shape;793;p37">
            <a:extLst>
              <a:ext uri="{FF2B5EF4-FFF2-40B4-BE49-F238E27FC236}">
                <a16:creationId xmlns:a16="http://schemas.microsoft.com/office/drawing/2014/main" id="{88CA9501-371C-5F3C-7234-5CEC006FBA2F}"/>
              </a:ext>
            </a:extLst>
          </p:cNvPr>
          <p:cNvSpPr txBox="1"/>
          <p:nvPr/>
        </p:nvSpPr>
        <p:spPr>
          <a:xfrm>
            <a:off x="12680065" y="3646990"/>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03</a:t>
            </a:r>
            <a:endParaRPr sz="1800" b="1" dirty="0">
              <a:solidFill>
                <a:schemeClr val="bg1"/>
              </a:solidFill>
              <a:latin typeface="Advent Pro SemiBold"/>
              <a:ea typeface="Advent Pro SemiBold"/>
              <a:cs typeface="Advent Pro SemiBold"/>
              <a:sym typeface="Advent Pro SemiBold"/>
            </a:endParaRPr>
          </a:p>
        </p:txBody>
      </p:sp>
      <p:sp>
        <p:nvSpPr>
          <p:cNvPr id="40" name="Google Shape;794;p37">
            <a:extLst>
              <a:ext uri="{FF2B5EF4-FFF2-40B4-BE49-F238E27FC236}">
                <a16:creationId xmlns:a16="http://schemas.microsoft.com/office/drawing/2014/main" id="{C95A1515-B316-0811-7E44-ECFB206DEC63}"/>
              </a:ext>
            </a:extLst>
          </p:cNvPr>
          <p:cNvSpPr txBox="1"/>
          <p:nvPr/>
        </p:nvSpPr>
        <p:spPr>
          <a:xfrm>
            <a:off x="10604552" y="5491200"/>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rgbClr val="FFFFFF"/>
                </a:solidFill>
                <a:latin typeface="Advent Pro SemiBold"/>
                <a:ea typeface="Advent Pro SemiBold"/>
                <a:cs typeface="Advent Pro SemiBold"/>
                <a:sym typeface="Advent Pro SemiBold"/>
              </a:rPr>
              <a:t>02</a:t>
            </a:r>
            <a:endParaRPr sz="1800" b="1" dirty="0">
              <a:solidFill>
                <a:srgbClr val="FFFFFF"/>
              </a:solidFill>
              <a:latin typeface="Advent Pro SemiBold"/>
              <a:ea typeface="Advent Pro SemiBold"/>
              <a:cs typeface="Advent Pro SemiBold"/>
              <a:sym typeface="Advent Pro SemiBold"/>
            </a:endParaRPr>
          </a:p>
        </p:txBody>
      </p:sp>
      <p:sp>
        <p:nvSpPr>
          <p:cNvPr id="41" name="Google Shape;795;p37">
            <a:extLst>
              <a:ext uri="{FF2B5EF4-FFF2-40B4-BE49-F238E27FC236}">
                <a16:creationId xmlns:a16="http://schemas.microsoft.com/office/drawing/2014/main" id="{A71FCB22-3876-994E-30D8-854E1F24679C}"/>
              </a:ext>
            </a:extLst>
          </p:cNvPr>
          <p:cNvSpPr txBox="1"/>
          <p:nvPr/>
        </p:nvSpPr>
        <p:spPr>
          <a:xfrm>
            <a:off x="15125368" y="5669958"/>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04</a:t>
            </a:r>
            <a:endParaRPr sz="1800" b="1" dirty="0">
              <a:solidFill>
                <a:schemeClr val="bg1"/>
              </a:solidFill>
              <a:latin typeface="Advent Pro SemiBold"/>
              <a:ea typeface="Advent Pro SemiBold"/>
              <a:cs typeface="Advent Pro SemiBold"/>
              <a:sym typeface="Advent Pro SemiBold"/>
            </a:endParaRPr>
          </a:p>
        </p:txBody>
      </p:sp>
      <p:sp>
        <p:nvSpPr>
          <p:cNvPr id="54" name="Google Shape;792;p37">
            <a:extLst>
              <a:ext uri="{FF2B5EF4-FFF2-40B4-BE49-F238E27FC236}">
                <a16:creationId xmlns:a16="http://schemas.microsoft.com/office/drawing/2014/main" id="{54828908-5E33-90A3-A667-7D53DA48808E}"/>
              </a:ext>
            </a:extLst>
          </p:cNvPr>
          <p:cNvSpPr txBox="1"/>
          <p:nvPr/>
        </p:nvSpPr>
        <p:spPr>
          <a:xfrm>
            <a:off x="6757799" y="5447612"/>
            <a:ext cx="3590927" cy="1552830"/>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How much each feature reduces uncertainty (impurity) in decision trees during training</a:t>
            </a:r>
          </a:p>
        </p:txBody>
      </p:sp>
      <p:sp>
        <p:nvSpPr>
          <p:cNvPr id="62" name="Google Shape;792;p37">
            <a:extLst>
              <a:ext uri="{FF2B5EF4-FFF2-40B4-BE49-F238E27FC236}">
                <a16:creationId xmlns:a16="http://schemas.microsoft.com/office/drawing/2014/main" id="{FA44B912-BA7A-895B-163E-50E0A467A6FF}"/>
              </a:ext>
            </a:extLst>
          </p:cNvPr>
          <p:cNvSpPr txBox="1"/>
          <p:nvPr/>
        </p:nvSpPr>
        <p:spPr>
          <a:xfrm>
            <a:off x="9148776" y="2685047"/>
            <a:ext cx="3334211" cy="1552830"/>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To understand which features, contribute most to the predictive model.</a:t>
            </a:r>
          </a:p>
          <a:p>
            <a:pPr lvl="0" indent="0" algn="ctr">
              <a:spcBef>
                <a:spcPts val="0"/>
              </a:spcBef>
              <a:spcAft>
                <a:spcPts val="1600"/>
              </a:spcAft>
              <a:buNone/>
            </a:pPr>
            <a:endParaRPr lang="en-US" sz="2400" b="1" dirty="0">
              <a:solidFill>
                <a:srgbClr val="4A64B8"/>
              </a:solidFill>
            </a:endParaRPr>
          </a:p>
        </p:txBody>
      </p:sp>
      <p:sp>
        <p:nvSpPr>
          <p:cNvPr id="63" name="Google Shape;792;p37">
            <a:extLst>
              <a:ext uri="{FF2B5EF4-FFF2-40B4-BE49-F238E27FC236}">
                <a16:creationId xmlns:a16="http://schemas.microsoft.com/office/drawing/2014/main" id="{40F1FDFD-5106-8EB7-59B9-34B942EBBE0B}"/>
              </a:ext>
            </a:extLst>
          </p:cNvPr>
          <p:cNvSpPr txBox="1"/>
          <p:nvPr/>
        </p:nvSpPr>
        <p:spPr>
          <a:xfrm>
            <a:off x="10820400" y="5937390"/>
            <a:ext cx="4229944" cy="2545465"/>
          </a:xfrm>
          <a:prstGeom prst="rect">
            <a:avLst/>
          </a:prstGeom>
          <a:noFill/>
          <a:ln>
            <a:noFill/>
          </a:ln>
        </p:spPr>
        <p:txBody>
          <a:bodyPr spcFirstLastPara="1" wrap="square" lIns="91425" tIns="91425" rIns="91425" bIns="91425" anchor="t" anchorCtr="0">
            <a:noAutofit/>
          </a:bodyPr>
          <a:lstStyle/>
          <a:p>
            <a:pPr algn="ctr">
              <a:spcAft>
                <a:spcPts val="1600"/>
              </a:spcAft>
            </a:pPr>
            <a:r>
              <a:rPr lang="en-US" sz="2400" b="1" dirty="0">
                <a:solidFill>
                  <a:srgbClr val="4A64B8"/>
                </a:solidFill>
              </a:rPr>
              <a:t>Builds many trees</a:t>
            </a:r>
          </a:p>
          <a:p>
            <a:pPr algn="ctr">
              <a:spcAft>
                <a:spcPts val="1600"/>
              </a:spcAft>
            </a:pPr>
            <a:r>
              <a:rPr lang="en-US" sz="2400" b="1" dirty="0">
                <a:solidFill>
                  <a:srgbClr val="4A64B8"/>
                </a:solidFill>
              </a:rPr>
              <a:t>Tracks how much each feature helps reduce impurity</a:t>
            </a:r>
          </a:p>
          <a:p>
            <a:pPr algn="ctr">
              <a:spcAft>
                <a:spcPts val="1600"/>
              </a:spcAft>
            </a:pPr>
            <a:r>
              <a:rPr lang="en-US" sz="2400" b="1" dirty="0">
                <a:solidFill>
                  <a:srgbClr val="4A64B8"/>
                </a:solidFill>
              </a:rPr>
              <a:t>Averages this over all trees to get the overall importance.</a:t>
            </a:r>
          </a:p>
        </p:txBody>
      </p:sp>
      <p:pic>
        <p:nvPicPr>
          <p:cNvPr id="13" name="Picture 12" descr="A drawing of a bar graph&#10;&#10;AI-generated content may be incorrect.">
            <a:extLst>
              <a:ext uri="{FF2B5EF4-FFF2-40B4-BE49-F238E27FC236}">
                <a16:creationId xmlns:a16="http://schemas.microsoft.com/office/drawing/2014/main" id="{3BF905C3-9DC8-B489-24DA-355145C64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31" y="7000442"/>
            <a:ext cx="5719075" cy="29962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Google Shape;790;p37">
            <a:extLst>
              <a:ext uri="{FF2B5EF4-FFF2-40B4-BE49-F238E27FC236}">
                <a16:creationId xmlns:a16="http://schemas.microsoft.com/office/drawing/2014/main" id="{FA99CBCA-D0EF-6F88-85BC-B4C69E78DB31}"/>
              </a:ext>
            </a:extLst>
          </p:cNvPr>
          <p:cNvSpPr txBox="1"/>
          <p:nvPr/>
        </p:nvSpPr>
        <p:spPr>
          <a:xfrm>
            <a:off x="228599" y="4070374"/>
            <a:ext cx="5340715" cy="13306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lang="en-US" b="1" dirty="0">
              <a:solidFill>
                <a:schemeClr val="bg1"/>
              </a:solidFill>
              <a:latin typeface="Roboto Slab Light"/>
              <a:ea typeface="Roboto Slab Light"/>
              <a:cs typeface="Roboto Slab Light"/>
              <a:sym typeface="Roboto Slab Light"/>
            </a:endParaRPr>
          </a:p>
        </p:txBody>
      </p:sp>
      <p:sp>
        <p:nvSpPr>
          <p:cNvPr id="17" name="Google Shape;792;p37">
            <a:extLst>
              <a:ext uri="{FF2B5EF4-FFF2-40B4-BE49-F238E27FC236}">
                <a16:creationId xmlns:a16="http://schemas.microsoft.com/office/drawing/2014/main" id="{1A3AFAC2-2691-F01D-8606-D0AB2FEAF6BC}"/>
              </a:ext>
            </a:extLst>
          </p:cNvPr>
          <p:cNvSpPr txBox="1"/>
          <p:nvPr/>
        </p:nvSpPr>
        <p:spPr>
          <a:xfrm>
            <a:off x="13152747" y="2040205"/>
            <a:ext cx="4229944" cy="1748383"/>
          </a:xfrm>
          <a:prstGeom prst="rect">
            <a:avLst/>
          </a:prstGeom>
          <a:noFill/>
          <a:ln>
            <a:noFill/>
          </a:ln>
        </p:spPr>
        <p:txBody>
          <a:bodyPr spcFirstLastPara="1" wrap="square" lIns="91425" tIns="91425" rIns="91425" bIns="91425" anchor="t" anchorCtr="0">
            <a:noAutofit/>
          </a:bodyPr>
          <a:lstStyle/>
          <a:p>
            <a:pPr algn="ctr">
              <a:spcAft>
                <a:spcPts val="1600"/>
              </a:spcAft>
            </a:pPr>
            <a:r>
              <a:rPr lang="en-US" sz="2400" b="1" dirty="0">
                <a:solidFill>
                  <a:srgbClr val="4A64B8"/>
                </a:solidFill>
              </a:rPr>
              <a:t>Trust</a:t>
            </a:r>
          </a:p>
          <a:p>
            <a:pPr algn="ctr">
              <a:spcAft>
                <a:spcPts val="1600"/>
              </a:spcAft>
            </a:pPr>
            <a:r>
              <a:rPr lang="en-US" sz="2400" b="1" dirty="0">
                <a:solidFill>
                  <a:srgbClr val="4A64B8"/>
                </a:solidFill>
              </a:rPr>
              <a:t>Focus</a:t>
            </a:r>
          </a:p>
          <a:p>
            <a:pPr algn="ctr">
              <a:spcAft>
                <a:spcPts val="1600"/>
              </a:spcAft>
            </a:pPr>
            <a:r>
              <a:rPr lang="en-US" sz="2400" b="1" dirty="0">
                <a:solidFill>
                  <a:srgbClr val="4A64B8"/>
                </a:solidFill>
              </a:rPr>
              <a:t>Feature selection</a:t>
            </a:r>
          </a:p>
        </p:txBody>
      </p:sp>
      <p:grpSp>
        <p:nvGrpSpPr>
          <p:cNvPr id="18" name="Group 17">
            <a:extLst>
              <a:ext uri="{FF2B5EF4-FFF2-40B4-BE49-F238E27FC236}">
                <a16:creationId xmlns:a16="http://schemas.microsoft.com/office/drawing/2014/main" id="{0B83FAF5-2196-8CF4-B13B-DE88C1FAA334}"/>
              </a:ext>
            </a:extLst>
          </p:cNvPr>
          <p:cNvGrpSpPr/>
          <p:nvPr/>
        </p:nvGrpSpPr>
        <p:grpSpPr>
          <a:xfrm>
            <a:off x="-62365" y="1807757"/>
            <a:ext cx="1293733" cy="1179626"/>
            <a:chOff x="9354315" y="1526525"/>
            <a:chExt cx="1577987" cy="1507334"/>
          </a:xfrm>
        </p:grpSpPr>
        <p:sp>
          <p:nvSpPr>
            <p:cNvPr id="19" name="Rectangle: Rounded Corners 18">
              <a:extLst>
                <a:ext uri="{FF2B5EF4-FFF2-40B4-BE49-F238E27FC236}">
                  <a16:creationId xmlns:a16="http://schemas.microsoft.com/office/drawing/2014/main" id="{9B133AF5-875B-F675-6502-22B3C81AA522}"/>
                </a:ext>
              </a:extLst>
            </p:cNvPr>
            <p:cNvSpPr/>
            <p:nvPr/>
          </p:nvSpPr>
          <p:spPr>
            <a:xfrm>
              <a:off x="9354315" y="1526525"/>
              <a:ext cx="1490761"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2917CDB0-6FBF-2883-DD63-09F00B25E5B8}"/>
                </a:ext>
              </a:extLst>
            </p:cNvPr>
            <p:cNvSpPr/>
            <p:nvPr/>
          </p:nvSpPr>
          <p:spPr>
            <a:xfrm>
              <a:off x="9489295" y="1650336"/>
              <a:ext cx="124227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780CC12C-387D-6C27-E7A5-EA5BBB4A85C6}"/>
                </a:ext>
              </a:extLst>
            </p:cNvPr>
            <p:cNvSpPr txBox="1"/>
            <p:nvPr/>
          </p:nvSpPr>
          <p:spPr>
            <a:xfrm>
              <a:off x="9477770" y="1618054"/>
              <a:ext cx="1454532"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10</a:t>
              </a:r>
            </a:p>
          </p:txBody>
        </p:sp>
      </p:grpSp>
    </p:spTree>
    <p:extLst>
      <p:ext uri="{BB962C8B-B14F-4D97-AF65-F5344CB8AC3E}">
        <p14:creationId xmlns:p14="http://schemas.microsoft.com/office/powerpoint/2010/main" val="18812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427D"/>
        </a:solidFill>
        <a:effectLst/>
      </p:bgPr>
    </p:bg>
    <p:spTree>
      <p:nvGrpSpPr>
        <p:cNvPr id="1" name="">
          <a:extLst>
            <a:ext uri="{FF2B5EF4-FFF2-40B4-BE49-F238E27FC236}">
              <a16:creationId xmlns:a16="http://schemas.microsoft.com/office/drawing/2014/main" id="{79B13765-BAD6-46CE-749D-5F670F9B360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1A93B4A-5420-5BC4-E593-791AAE897E4F}"/>
              </a:ext>
            </a:extLst>
          </p:cNvPr>
          <p:cNvGrpSpPr/>
          <p:nvPr/>
        </p:nvGrpSpPr>
        <p:grpSpPr>
          <a:xfrm>
            <a:off x="0" y="5676900"/>
            <a:ext cx="18288000" cy="5134749"/>
            <a:chOff x="0" y="0"/>
            <a:chExt cx="4816593" cy="1198469"/>
          </a:xfrm>
        </p:grpSpPr>
        <p:sp>
          <p:nvSpPr>
            <p:cNvPr id="3" name="Freeform 3">
              <a:extLst>
                <a:ext uri="{FF2B5EF4-FFF2-40B4-BE49-F238E27FC236}">
                  <a16:creationId xmlns:a16="http://schemas.microsoft.com/office/drawing/2014/main" id="{1C769F23-30A1-FA6D-34FC-2C76656C44E5}"/>
                </a:ext>
              </a:extLst>
            </p:cNvPr>
            <p:cNvSpPr/>
            <p:nvPr/>
          </p:nvSpPr>
          <p:spPr>
            <a:xfrm>
              <a:off x="0" y="0"/>
              <a:ext cx="4816592" cy="1198469"/>
            </a:xfrm>
            <a:custGeom>
              <a:avLst/>
              <a:gdLst/>
              <a:ahLst/>
              <a:cxnLst/>
              <a:rect l="l" t="t" r="r" b="b"/>
              <a:pathLst>
                <a:path w="4816592" h="1198469">
                  <a:moveTo>
                    <a:pt x="21590" y="0"/>
                  </a:moveTo>
                  <a:lnTo>
                    <a:pt x="4795002" y="0"/>
                  </a:lnTo>
                  <a:cubicBezTo>
                    <a:pt x="4800728" y="0"/>
                    <a:pt x="4806220" y="2275"/>
                    <a:pt x="4810269" y="6324"/>
                  </a:cubicBezTo>
                  <a:cubicBezTo>
                    <a:pt x="4814318" y="10372"/>
                    <a:pt x="4816592" y="15864"/>
                    <a:pt x="4816592" y="21590"/>
                  </a:cubicBezTo>
                  <a:lnTo>
                    <a:pt x="4816592" y="1176879"/>
                  </a:lnTo>
                  <a:cubicBezTo>
                    <a:pt x="4816592" y="1188803"/>
                    <a:pt x="4806926" y="1198469"/>
                    <a:pt x="4795002" y="1198469"/>
                  </a:cubicBezTo>
                  <a:lnTo>
                    <a:pt x="21590" y="1198469"/>
                  </a:lnTo>
                  <a:cubicBezTo>
                    <a:pt x="15864" y="1198469"/>
                    <a:pt x="10372" y="1196194"/>
                    <a:pt x="6324" y="1192146"/>
                  </a:cubicBezTo>
                  <a:cubicBezTo>
                    <a:pt x="2275" y="1188097"/>
                    <a:pt x="0" y="1182605"/>
                    <a:pt x="0" y="1176879"/>
                  </a:cubicBezTo>
                  <a:lnTo>
                    <a:pt x="0" y="21590"/>
                  </a:lnTo>
                  <a:cubicBezTo>
                    <a:pt x="0" y="9666"/>
                    <a:pt x="9666" y="0"/>
                    <a:pt x="21590" y="0"/>
                  </a:cubicBezTo>
                  <a:close/>
                </a:path>
              </a:pathLst>
            </a:custGeom>
            <a:solidFill>
              <a:srgbClr val="4686C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C245D872-3070-3F03-B4F2-200EC8832940}"/>
                </a:ext>
              </a:extLst>
            </p:cNvPr>
            <p:cNvSpPr txBox="1"/>
            <p:nvPr/>
          </p:nvSpPr>
          <p:spPr>
            <a:xfrm>
              <a:off x="0" y="-47625"/>
              <a:ext cx="4816593" cy="1246094"/>
            </a:xfrm>
            <a:prstGeom prst="rect">
              <a:avLst/>
            </a:prstGeom>
          </p:spPr>
          <p:txBody>
            <a:bodyPr lIns="50800" tIns="50800" rIns="50800" bIns="50800" rtlCol="0" anchor="ctr"/>
            <a:lstStyle/>
            <a:p>
              <a:pPr marL="0" marR="0" lvl="0" indent="0" algn="ctr" defTabSz="914400" rtl="0" eaLnBrk="1" fontAlgn="auto" latinLnBrk="0" hangingPunct="1">
                <a:lnSpc>
                  <a:spcPts val="33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1" name="Picture 10" descr="A black background with white text&#10;&#10;AI-generated content may be incorrect.">
            <a:extLst>
              <a:ext uri="{FF2B5EF4-FFF2-40B4-BE49-F238E27FC236}">
                <a16:creationId xmlns:a16="http://schemas.microsoft.com/office/drawing/2014/main" id="{CC68ED12-425E-D37F-59DB-917A0297EE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12" name="Picture 11" descr="A logo of a globe with a graduation cap&#10;&#10;AI-generated content may be incorrect.">
            <a:extLst>
              <a:ext uri="{FF2B5EF4-FFF2-40B4-BE49-F238E27FC236}">
                <a16:creationId xmlns:a16="http://schemas.microsoft.com/office/drawing/2014/main" id="{3705A572-71A8-60FB-6346-1F1827390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
            <a:ext cx="1651416" cy="1644076"/>
          </a:xfrm>
          <a:prstGeom prst="rect">
            <a:avLst/>
          </a:prstGeom>
        </p:spPr>
      </p:pic>
      <p:pic>
        <p:nvPicPr>
          <p:cNvPr id="14" name="Picture 13" descr="A black background with white circles and icons&#10;&#10;AI-generated content may be incorrect.">
            <a:extLst>
              <a:ext uri="{FF2B5EF4-FFF2-40B4-BE49-F238E27FC236}">
                <a16:creationId xmlns:a16="http://schemas.microsoft.com/office/drawing/2014/main" id="{1D747A1E-FE12-29D5-A092-711AF716B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798" y="5672677"/>
            <a:ext cx="7086601" cy="5134749"/>
          </a:xfrm>
          <a:prstGeom prst="rect">
            <a:avLst/>
          </a:prstGeom>
        </p:spPr>
      </p:pic>
      <p:sp>
        <p:nvSpPr>
          <p:cNvPr id="15" name="TextBox 6">
            <a:extLst>
              <a:ext uri="{FF2B5EF4-FFF2-40B4-BE49-F238E27FC236}">
                <a16:creationId xmlns:a16="http://schemas.microsoft.com/office/drawing/2014/main" id="{BFDFED71-6F3E-B5AC-4D7F-1B4C635428EB}"/>
              </a:ext>
            </a:extLst>
          </p:cNvPr>
          <p:cNvSpPr txBox="1"/>
          <p:nvPr/>
        </p:nvSpPr>
        <p:spPr>
          <a:xfrm>
            <a:off x="3324469" y="3002129"/>
            <a:ext cx="11639058" cy="1319592"/>
          </a:xfrm>
          <a:prstGeom prst="rect">
            <a:avLst/>
          </a:prstGeom>
        </p:spPr>
        <p:txBody>
          <a:bodyPr lIns="0" tIns="0" rIns="0" bIns="0" rtlCol="0" anchor="t">
            <a:spAutoFit/>
          </a:bodyPr>
          <a:lstStyle/>
          <a:p>
            <a:pPr marL="0" marR="0" lvl="0" indent="0" algn="ctr" defTabSz="914400" rtl="0" eaLnBrk="1" fontAlgn="auto" latinLnBrk="0" hangingPunct="1">
              <a:lnSpc>
                <a:spcPts val="10168"/>
              </a:lnSpc>
              <a:spcBef>
                <a:spcPct val="0"/>
              </a:spcBef>
              <a:spcAft>
                <a:spcPts val="0"/>
              </a:spcAft>
              <a:buClrTx/>
              <a:buSzTx/>
              <a:buFontTx/>
              <a:buNone/>
              <a:tabLst/>
              <a:defRPr/>
            </a:pPr>
            <a:r>
              <a:rPr kumimoji="0" lang="en-US" sz="8800" b="1" i="0" u="none" strike="noStrike" kern="1200" cap="none" spc="0" normalizeH="0" baseline="0" noProof="0" dirty="0">
                <a:ln>
                  <a:noFill/>
                </a:ln>
                <a:solidFill>
                  <a:srgbClr val="F5F5EF"/>
                </a:solidFill>
                <a:effectLst/>
                <a:uLnTx/>
                <a:uFillTx/>
                <a:latin typeface="Now Bold"/>
                <a:ea typeface="Now Bold"/>
                <a:cs typeface="Now Bold"/>
                <a:sym typeface="Now Bold"/>
              </a:rPr>
              <a:t>Model Optimization</a:t>
            </a:r>
          </a:p>
        </p:txBody>
      </p:sp>
      <p:pic>
        <p:nvPicPr>
          <p:cNvPr id="17" name="Graphic 16" descr="Arrow: Straight with solid fill">
            <a:extLst>
              <a:ext uri="{FF2B5EF4-FFF2-40B4-BE49-F238E27FC236}">
                <a16:creationId xmlns:a16="http://schemas.microsoft.com/office/drawing/2014/main" id="{E9796665-C481-F4BE-AB14-8DD6291043E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460247" y="7359725"/>
            <a:ext cx="2019293" cy="1752598"/>
          </a:xfrm>
          <a:prstGeom prst="rect">
            <a:avLst/>
          </a:prstGeom>
        </p:spPr>
      </p:pic>
      <p:pic>
        <p:nvPicPr>
          <p:cNvPr id="19" name="Picture 18" descr="A light bulb with dots and lines&#10;&#10;AI-generated content may be incorrect.">
            <a:extLst>
              <a:ext uri="{FF2B5EF4-FFF2-40B4-BE49-F238E27FC236}">
                <a16:creationId xmlns:a16="http://schemas.microsoft.com/office/drawing/2014/main" id="{E8ECF34F-17D5-A2EE-0808-764E5780CF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1975" y="5672678"/>
            <a:ext cx="5637014" cy="5134749"/>
          </a:xfrm>
          <a:prstGeom prst="rect">
            <a:avLst/>
          </a:prstGeom>
        </p:spPr>
      </p:pic>
    </p:spTree>
    <p:extLst>
      <p:ext uri="{BB962C8B-B14F-4D97-AF65-F5344CB8AC3E}">
        <p14:creationId xmlns:p14="http://schemas.microsoft.com/office/powerpoint/2010/main" val="1642377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10600"/>
            <a:ext cx="18288000" cy="3251975"/>
            <a:chOff x="0" y="0"/>
            <a:chExt cx="24384000" cy="6981880"/>
          </a:xfrm>
        </p:grpSpPr>
        <p:sp>
          <p:nvSpPr>
            <p:cNvPr id="3" name="Freeform 3"/>
            <p:cNvSpPr/>
            <p:nvPr/>
          </p:nvSpPr>
          <p:spPr>
            <a:xfrm>
              <a:off x="0" y="0"/>
              <a:ext cx="24384000" cy="6981952"/>
            </a:xfrm>
            <a:custGeom>
              <a:avLst/>
              <a:gdLst/>
              <a:ahLst/>
              <a:cxnLst/>
              <a:rect l="l" t="t" r="r" b="b"/>
              <a:pathLst>
                <a:path w="24384000" h="6981952">
                  <a:moveTo>
                    <a:pt x="23893399" y="6981825"/>
                  </a:moveTo>
                  <a:lnTo>
                    <a:pt x="490601" y="6981825"/>
                  </a:lnTo>
                  <a:cubicBezTo>
                    <a:pt x="220218" y="6981825"/>
                    <a:pt x="0" y="6761607"/>
                    <a:pt x="0" y="6491351"/>
                  </a:cubicBezTo>
                  <a:lnTo>
                    <a:pt x="0" y="490601"/>
                  </a:lnTo>
                  <a:cubicBezTo>
                    <a:pt x="0" y="220218"/>
                    <a:pt x="220218" y="0"/>
                    <a:pt x="490601" y="0"/>
                  </a:cubicBezTo>
                  <a:lnTo>
                    <a:pt x="23893399" y="0"/>
                  </a:lnTo>
                  <a:cubicBezTo>
                    <a:pt x="24163782" y="0"/>
                    <a:pt x="24384000" y="220218"/>
                    <a:pt x="24384000" y="490601"/>
                  </a:cubicBezTo>
                  <a:lnTo>
                    <a:pt x="24384000" y="6491351"/>
                  </a:lnTo>
                  <a:cubicBezTo>
                    <a:pt x="24384000" y="6761607"/>
                    <a:pt x="24163782" y="6981952"/>
                    <a:pt x="23893399" y="6981952"/>
                  </a:cubicBezTo>
                  <a:close/>
                </a:path>
              </a:pathLst>
            </a:custGeom>
            <a:solidFill>
              <a:srgbClr val="4A64B8"/>
            </a:solidFill>
          </p:spPr>
          <p:txBody>
            <a:bodyPr/>
            <a:lstStyle/>
            <a:p>
              <a:endParaRPr lang="en-US"/>
            </a:p>
          </p:txBody>
        </p:sp>
      </p:grpSp>
      <p:grpSp>
        <p:nvGrpSpPr>
          <p:cNvPr id="4" name="Group 4"/>
          <p:cNvGrpSpPr/>
          <p:nvPr/>
        </p:nvGrpSpPr>
        <p:grpSpPr>
          <a:xfrm>
            <a:off x="3120723" y="1638300"/>
            <a:ext cx="12046554" cy="2010443"/>
            <a:chOff x="231223" y="-1767147"/>
            <a:chExt cx="16062072" cy="3013219"/>
          </a:xfrm>
        </p:grpSpPr>
        <p:sp>
          <p:nvSpPr>
            <p:cNvPr id="5" name="Freeform 5"/>
            <p:cNvSpPr/>
            <p:nvPr/>
          </p:nvSpPr>
          <p:spPr>
            <a:xfrm>
              <a:off x="231223" y="-1767147"/>
              <a:ext cx="16062072" cy="3013219"/>
            </a:xfrm>
            <a:custGeom>
              <a:avLst/>
              <a:gdLst/>
              <a:ahLst/>
              <a:cxnLst/>
              <a:rect l="l" t="t" r="r" b="b"/>
              <a:pathLst>
                <a:path w="16062071" h="3013219">
                  <a:moveTo>
                    <a:pt x="15571470" y="3013219"/>
                  </a:moveTo>
                  <a:lnTo>
                    <a:pt x="490601" y="3013219"/>
                  </a:lnTo>
                  <a:cubicBezTo>
                    <a:pt x="220218" y="3013219"/>
                    <a:pt x="0" y="2827313"/>
                    <a:pt x="0" y="2599302"/>
                  </a:cubicBezTo>
                  <a:lnTo>
                    <a:pt x="0" y="413913"/>
                  </a:lnTo>
                  <a:cubicBezTo>
                    <a:pt x="0" y="185795"/>
                    <a:pt x="220218" y="0"/>
                    <a:pt x="490601" y="0"/>
                  </a:cubicBezTo>
                  <a:lnTo>
                    <a:pt x="15571470" y="0"/>
                  </a:lnTo>
                  <a:cubicBezTo>
                    <a:pt x="15841726" y="0"/>
                    <a:pt x="16062071" y="185795"/>
                    <a:pt x="16062071" y="413913"/>
                  </a:cubicBezTo>
                  <a:lnTo>
                    <a:pt x="16062071" y="2599302"/>
                  </a:lnTo>
                  <a:cubicBezTo>
                    <a:pt x="16062071" y="2827313"/>
                    <a:pt x="15841853" y="3013219"/>
                    <a:pt x="15571470" y="3013219"/>
                  </a:cubicBezTo>
                  <a:close/>
                </a:path>
              </a:pathLst>
            </a:custGeom>
            <a:solidFill>
              <a:srgbClr val="09427D"/>
            </a:solidFill>
          </p:spPr>
          <p:txBody>
            <a:bodyPr/>
            <a:lstStyle/>
            <a:p>
              <a:endParaRPr lang="en-US" dirty="0"/>
            </a:p>
          </p:txBody>
        </p:sp>
      </p:grpSp>
      <p:sp>
        <p:nvSpPr>
          <p:cNvPr id="6" name="Freeform 6"/>
          <p:cNvSpPr/>
          <p:nvPr/>
        </p:nvSpPr>
        <p:spPr>
          <a:xfrm>
            <a:off x="-2530063" y="8191500"/>
            <a:ext cx="5273263" cy="5106882"/>
          </a:xfrm>
          <a:custGeom>
            <a:avLst/>
            <a:gdLst/>
            <a:ahLst/>
            <a:cxnLst/>
            <a:rect l="l" t="t" r="r" b="b"/>
            <a:pathLst>
              <a:path w="6045421" h="6045421">
                <a:moveTo>
                  <a:pt x="0" y="0"/>
                </a:moveTo>
                <a:lnTo>
                  <a:pt x="6045421" y="0"/>
                </a:lnTo>
                <a:lnTo>
                  <a:pt x="6045421" y="6045421"/>
                </a:lnTo>
                <a:lnTo>
                  <a:pt x="0" y="6045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a:off x="4083978" y="4158377"/>
            <a:ext cx="10509675" cy="985123"/>
            <a:chOff x="0" y="0"/>
            <a:chExt cx="14012900" cy="1313498"/>
          </a:xfrm>
        </p:grpSpPr>
        <p:sp>
          <p:nvSpPr>
            <p:cNvPr id="9" name="Freeform 9"/>
            <p:cNvSpPr/>
            <p:nvPr/>
          </p:nvSpPr>
          <p:spPr>
            <a:xfrm>
              <a:off x="0" y="0"/>
              <a:ext cx="14012900" cy="1313497"/>
            </a:xfrm>
            <a:custGeom>
              <a:avLst/>
              <a:gdLst/>
              <a:ahLst/>
              <a:cxnLst/>
              <a:rect l="l" t="t" r="r" b="b"/>
              <a:pathLst>
                <a:path w="14012900" h="1313497">
                  <a:moveTo>
                    <a:pt x="0" y="0"/>
                  </a:moveTo>
                  <a:lnTo>
                    <a:pt x="14012900" y="0"/>
                  </a:lnTo>
                  <a:lnTo>
                    <a:pt x="14012900" y="1313497"/>
                  </a:lnTo>
                  <a:lnTo>
                    <a:pt x="0" y="1313497"/>
                  </a:lnTo>
                  <a:close/>
                </a:path>
              </a:pathLst>
            </a:custGeom>
            <a:solidFill>
              <a:srgbClr val="000000">
                <a:alpha val="0"/>
              </a:srgbClr>
            </a:solidFill>
          </p:spPr>
          <p:txBody>
            <a:bodyPr/>
            <a:lstStyle/>
            <a:p>
              <a:endParaRPr lang="en-US"/>
            </a:p>
          </p:txBody>
        </p:sp>
        <p:sp>
          <p:nvSpPr>
            <p:cNvPr id="10" name="TextBox 10"/>
            <p:cNvSpPr txBox="1"/>
            <p:nvPr/>
          </p:nvSpPr>
          <p:spPr>
            <a:xfrm>
              <a:off x="0" y="-85725"/>
              <a:ext cx="14012900" cy="1399223"/>
            </a:xfrm>
            <a:prstGeom prst="rect">
              <a:avLst/>
            </a:prstGeom>
          </p:spPr>
          <p:txBody>
            <a:bodyPr lIns="0" tIns="0" rIns="0" bIns="0" rtlCol="0" anchor="t"/>
            <a:lstStyle/>
            <a:p>
              <a:pPr algn="ctr">
                <a:lnSpc>
                  <a:spcPts val="6299"/>
                </a:lnSpc>
              </a:pPr>
              <a:endParaRPr/>
            </a:p>
          </p:txBody>
        </p:sp>
      </p:grpSp>
      <p:sp>
        <p:nvSpPr>
          <p:cNvPr id="12" name="TextBox 12"/>
          <p:cNvSpPr txBox="1"/>
          <p:nvPr/>
        </p:nvSpPr>
        <p:spPr>
          <a:xfrm>
            <a:off x="4284024" y="2319599"/>
            <a:ext cx="9719952" cy="732893"/>
          </a:xfrm>
          <a:prstGeom prst="rect">
            <a:avLst/>
          </a:prstGeom>
        </p:spPr>
        <p:txBody>
          <a:bodyPr wrap="square" lIns="0" tIns="0" rIns="0" bIns="0" rtlCol="0" anchor="t">
            <a:spAutoFit/>
          </a:bodyPr>
          <a:lstStyle/>
          <a:p>
            <a:pPr algn="ctr">
              <a:lnSpc>
                <a:spcPts val="5719"/>
              </a:lnSpc>
              <a:spcBef>
                <a:spcPct val="0"/>
              </a:spcBef>
            </a:pPr>
            <a:r>
              <a:rPr lang="en-US" sz="4400" b="1" dirty="0">
                <a:solidFill>
                  <a:srgbClr val="FFFFFF"/>
                </a:solidFill>
                <a:latin typeface="Now Bold"/>
                <a:ea typeface="Now Bold"/>
                <a:cs typeface="Now Bold"/>
                <a:sym typeface="Now Bold"/>
              </a:rPr>
              <a:t>DNN (Deep Neural Network)</a:t>
            </a:r>
          </a:p>
        </p:txBody>
      </p:sp>
      <p:pic>
        <p:nvPicPr>
          <p:cNvPr id="16" name="Picture 15" descr="A black background with white text&#10;&#10;AI-generated content may be incorrect.">
            <a:extLst>
              <a:ext uri="{FF2B5EF4-FFF2-40B4-BE49-F238E27FC236}">
                <a16:creationId xmlns:a16="http://schemas.microsoft.com/office/drawing/2014/main" id="{1CC1D60F-96CC-CAE8-B813-A8EE3779BF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83264" y="-37405"/>
            <a:ext cx="2920206" cy="1644076"/>
          </a:xfrm>
          <a:prstGeom prst="rect">
            <a:avLst/>
          </a:prstGeom>
        </p:spPr>
      </p:pic>
      <p:pic>
        <p:nvPicPr>
          <p:cNvPr id="17" name="Picture 16" descr="A logo of a globe with a graduation cap&#10;&#10;AI-generated content may be incorrect.">
            <a:extLst>
              <a:ext uri="{FF2B5EF4-FFF2-40B4-BE49-F238E27FC236}">
                <a16:creationId xmlns:a16="http://schemas.microsoft.com/office/drawing/2014/main" id="{0100ECEA-1C69-C7D5-47CF-7B6B6D10D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30" y="190500"/>
            <a:ext cx="1651416" cy="1644076"/>
          </a:xfrm>
          <a:prstGeom prst="rect">
            <a:avLst/>
          </a:prstGeom>
        </p:spPr>
      </p:pic>
      <p:sp>
        <p:nvSpPr>
          <p:cNvPr id="19" name="TextBox 10">
            <a:extLst>
              <a:ext uri="{FF2B5EF4-FFF2-40B4-BE49-F238E27FC236}">
                <a16:creationId xmlns:a16="http://schemas.microsoft.com/office/drawing/2014/main" id="{5C927F3B-B3AB-DE73-3A06-00D4652C7913}"/>
              </a:ext>
            </a:extLst>
          </p:cNvPr>
          <p:cNvSpPr txBox="1"/>
          <p:nvPr/>
        </p:nvSpPr>
        <p:spPr>
          <a:xfrm>
            <a:off x="2590800" y="4358001"/>
            <a:ext cx="14208884" cy="4997522"/>
          </a:xfrm>
          <a:prstGeom prst="rect">
            <a:avLst/>
          </a:prstGeom>
        </p:spPr>
        <p:txBody>
          <a:bodyPr wrap="square" lIns="0" tIns="0" rIns="0" bIns="0" rtlCol="0" anchor="t">
            <a:spAutoFit/>
          </a:bodyPr>
          <a:lstStyle/>
          <a:p>
            <a:pPr marL="232349" lvl="1" algn="just">
              <a:lnSpc>
                <a:spcPts val="3013"/>
              </a:lnSpc>
            </a:pPr>
            <a:r>
              <a:rPr lang="en-US" sz="2400" b="1" dirty="0">
                <a:solidFill>
                  <a:srgbClr val="09427D"/>
                </a:solidFill>
                <a:latin typeface="Now"/>
                <a:ea typeface="Now"/>
                <a:cs typeface="Now"/>
                <a:sym typeface="Now"/>
              </a:rPr>
              <a:t>A Deep Neural Network is a type of artificial neural network with multiple layers between the input and output. These networks are capable of learning complex patterns from large datasets and are commonly used for tasks like classification, regression, image recognition, and natural language processing.</a:t>
            </a:r>
          </a:p>
          <a:p>
            <a:pPr marL="232349" lvl="1" algn="just">
              <a:lnSpc>
                <a:spcPts val="3013"/>
              </a:lnSpc>
            </a:pPr>
            <a:endParaRPr lang="en-US" sz="2400" b="1" dirty="0">
              <a:solidFill>
                <a:srgbClr val="09427D"/>
              </a:solidFill>
              <a:latin typeface="Now"/>
              <a:ea typeface="Now"/>
              <a:cs typeface="Now"/>
              <a:sym typeface="Now"/>
            </a:endParaRPr>
          </a:p>
          <a:p>
            <a:pPr marL="232349" lvl="1" algn="just">
              <a:lnSpc>
                <a:spcPts val="3013"/>
              </a:lnSpc>
            </a:pPr>
            <a:r>
              <a:rPr lang="en-US" sz="2400" b="1" u="sng" dirty="0">
                <a:solidFill>
                  <a:srgbClr val="09427D"/>
                </a:solidFill>
                <a:latin typeface="Now"/>
                <a:ea typeface="Now"/>
                <a:cs typeface="Now"/>
                <a:sym typeface="Now"/>
              </a:rPr>
              <a:t>Structure of a DNN</a:t>
            </a:r>
          </a:p>
          <a:p>
            <a:pPr marL="232349" lvl="1" algn="just">
              <a:lnSpc>
                <a:spcPts val="3013"/>
              </a:lnSpc>
            </a:pPr>
            <a:endParaRPr lang="en-US" sz="2400" b="1" dirty="0">
              <a:solidFill>
                <a:srgbClr val="09427D"/>
              </a:solidFill>
              <a:latin typeface="Now"/>
              <a:ea typeface="Now"/>
              <a:cs typeface="Now"/>
              <a:sym typeface="Now"/>
            </a:endParaRPr>
          </a:p>
          <a:p>
            <a:pPr marL="232349" lvl="1" algn="just">
              <a:lnSpc>
                <a:spcPts val="3013"/>
              </a:lnSpc>
            </a:pPr>
            <a:r>
              <a:rPr lang="en-US" sz="2400" b="1" dirty="0">
                <a:solidFill>
                  <a:srgbClr val="09427D"/>
                </a:solidFill>
                <a:latin typeface="Now"/>
                <a:ea typeface="Now"/>
                <a:cs typeface="Now"/>
                <a:sym typeface="Now"/>
              </a:rPr>
              <a:t>○  Input Layer – Takes in the input features.</a:t>
            </a:r>
          </a:p>
          <a:p>
            <a:pPr marL="232349" lvl="1" algn="just">
              <a:lnSpc>
                <a:spcPts val="3013"/>
              </a:lnSpc>
            </a:pPr>
            <a:endParaRPr lang="en-US" sz="2400" b="1" dirty="0">
              <a:solidFill>
                <a:srgbClr val="09427D"/>
              </a:solidFill>
              <a:latin typeface="Now"/>
              <a:ea typeface="Now"/>
              <a:cs typeface="Now"/>
              <a:sym typeface="Now"/>
            </a:endParaRPr>
          </a:p>
          <a:p>
            <a:pPr marL="232349" lvl="1" algn="just">
              <a:lnSpc>
                <a:spcPts val="3013"/>
              </a:lnSpc>
            </a:pPr>
            <a:r>
              <a:rPr lang="en-US" sz="2400" b="1" dirty="0">
                <a:solidFill>
                  <a:srgbClr val="09427D"/>
                </a:solidFill>
                <a:latin typeface="Now"/>
                <a:ea typeface="Now"/>
                <a:cs typeface="Now"/>
                <a:sym typeface="Now"/>
              </a:rPr>
              <a:t>○ Hidden Layers – Multiple layers where each neuron is connected to the next layer, 	allowing learning of abstract representations.</a:t>
            </a:r>
          </a:p>
          <a:p>
            <a:pPr marL="232349" lvl="1" algn="just">
              <a:lnSpc>
                <a:spcPts val="3013"/>
              </a:lnSpc>
            </a:pPr>
            <a:endParaRPr lang="en-US" sz="2400" b="1" dirty="0">
              <a:solidFill>
                <a:srgbClr val="09427D"/>
              </a:solidFill>
              <a:latin typeface="Now"/>
              <a:ea typeface="Now"/>
              <a:cs typeface="Now"/>
              <a:sym typeface="Now"/>
            </a:endParaRPr>
          </a:p>
          <a:p>
            <a:pPr marL="232349" lvl="1" algn="just">
              <a:lnSpc>
                <a:spcPts val="3013"/>
              </a:lnSpc>
            </a:pPr>
            <a:r>
              <a:rPr lang="en-US" sz="2400" b="1" dirty="0">
                <a:solidFill>
                  <a:srgbClr val="09427D"/>
                </a:solidFill>
                <a:latin typeface="Now"/>
                <a:ea typeface="Now"/>
                <a:cs typeface="Now"/>
                <a:sym typeface="Now"/>
              </a:rPr>
              <a:t>○ Output Layer – Provides the final prediction or classification.</a:t>
            </a:r>
          </a:p>
        </p:txBody>
      </p:sp>
    </p:spTree>
    <p:extLst>
      <p:ext uri="{BB962C8B-B14F-4D97-AF65-F5344CB8AC3E}">
        <p14:creationId xmlns:p14="http://schemas.microsoft.com/office/powerpoint/2010/main" val="95270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140FD-D4C5-0060-6953-0999731DF1D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49E331F-B1E1-BE96-00E5-30EBA1D08644}"/>
              </a:ext>
            </a:extLst>
          </p:cNvPr>
          <p:cNvGrpSpPr/>
          <p:nvPr/>
        </p:nvGrpSpPr>
        <p:grpSpPr>
          <a:xfrm>
            <a:off x="0" y="-310600"/>
            <a:ext cx="18288000" cy="3251975"/>
            <a:chOff x="0" y="0"/>
            <a:chExt cx="24384000" cy="6981880"/>
          </a:xfrm>
        </p:grpSpPr>
        <p:sp>
          <p:nvSpPr>
            <p:cNvPr id="3" name="Freeform 3">
              <a:extLst>
                <a:ext uri="{FF2B5EF4-FFF2-40B4-BE49-F238E27FC236}">
                  <a16:creationId xmlns:a16="http://schemas.microsoft.com/office/drawing/2014/main" id="{E8ABE2A9-9FF2-721E-ED64-32CAF389D3A0}"/>
                </a:ext>
              </a:extLst>
            </p:cNvPr>
            <p:cNvSpPr/>
            <p:nvPr/>
          </p:nvSpPr>
          <p:spPr>
            <a:xfrm>
              <a:off x="0" y="0"/>
              <a:ext cx="24384000" cy="6981952"/>
            </a:xfrm>
            <a:custGeom>
              <a:avLst/>
              <a:gdLst/>
              <a:ahLst/>
              <a:cxnLst/>
              <a:rect l="l" t="t" r="r" b="b"/>
              <a:pathLst>
                <a:path w="24384000" h="6981952">
                  <a:moveTo>
                    <a:pt x="23893399" y="6981825"/>
                  </a:moveTo>
                  <a:lnTo>
                    <a:pt x="490601" y="6981825"/>
                  </a:lnTo>
                  <a:cubicBezTo>
                    <a:pt x="220218" y="6981825"/>
                    <a:pt x="0" y="6761607"/>
                    <a:pt x="0" y="6491351"/>
                  </a:cubicBezTo>
                  <a:lnTo>
                    <a:pt x="0" y="490601"/>
                  </a:lnTo>
                  <a:cubicBezTo>
                    <a:pt x="0" y="220218"/>
                    <a:pt x="220218" y="0"/>
                    <a:pt x="490601" y="0"/>
                  </a:cubicBezTo>
                  <a:lnTo>
                    <a:pt x="23893399" y="0"/>
                  </a:lnTo>
                  <a:cubicBezTo>
                    <a:pt x="24163782" y="0"/>
                    <a:pt x="24384000" y="220218"/>
                    <a:pt x="24384000" y="490601"/>
                  </a:cubicBezTo>
                  <a:lnTo>
                    <a:pt x="24384000" y="6491351"/>
                  </a:lnTo>
                  <a:cubicBezTo>
                    <a:pt x="24384000" y="6761607"/>
                    <a:pt x="24163782" y="6981952"/>
                    <a:pt x="23893399" y="6981952"/>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317ECAA4-22D5-C380-6466-8823E9D655CC}"/>
              </a:ext>
            </a:extLst>
          </p:cNvPr>
          <p:cNvGrpSpPr/>
          <p:nvPr/>
        </p:nvGrpSpPr>
        <p:grpSpPr>
          <a:xfrm>
            <a:off x="3120723" y="1638300"/>
            <a:ext cx="12046554" cy="2010443"/>
            <a:chOff x="231223" y="-1767147"/>
            <a:chExt cx="16062072" cy="3013219"/>
          </a:xfrm>
        </p:grpSpPr>
        <p:sp>
          <p:nvSpPr>
            <p:cNvPr id="5" name="Freeform 5">
              <a:extLst>
                <a:ext uri="{FF2B5EF4-FFF2-40B4-BE49-F238E27FC236}">
                  <a16:creationId xmlns:a16="http://schemas.microsoft.com/office/drawing/2014/main" id="{708349EF-83B6-F417-B31B-2330A4D37FA1}"/>
                </a:ext>
              </a:extLst>
            </p:cNvPr>
            <p:cNvSpPr/>
            <p:nvPr/>
          </p:nvSpPr>
          <p:spPr>
            <a:xfrm>
              <a:off x="231223" y="-1767147"/>
              <a:ext cx="16062072" cy="3013219"/>
            </a:xfrm>
            <a:custGeom>
              <a:avLst/>
              <a:gdLst/>
              <a:ahLst/>
              <a:cxnLst/>
              <a:rect l="l" t="t" r="r" b="b"/>
              <a:pathLst>
                <a:path w="16062071" h="3013219">
                  <a:moveTo>
                    <a:pt x="15571470" y="3013219"/>
                  </a:moveTo>
                  <a:lnTo>
                    <a:pt x="490601" y="3013219"/>
                  </a:lnTo>
                  <a:cubicBezTo>
                    <a:pt x="220218" y="3013219"/>
                    <a:pt x="0" y="2827313"/>
                    <a:pt x="0" y="2599302"/>
                  </a:cubicBezTo>
                  <a:lnTo>
                    <a:pt x="0" y="413913"/>
                  </a:lnTo>
                  <a:cubicBezTo>
                    <a:pt x="0" y="185795"/>
                    <a:pt x="220218" y="0"/>
                    <a:pt x="490601" y="0"/>
                  </a:cubicBezTo>
                  <a:lnTo>
                    <a:pt x="15571470" y="0"/>
                  </a:lnTo>
                  <a:cubicBezTo>
                    <a:pt x="15841726" y="0"/>
                    <a:pt x="16062071" y="185795"/>
                    <a:pt x="16062071" y="413913"/>
                  </a:cubicBezTo>
                  <a:lnTo>
                    <a:pt x="16062071" y="2599302"/>
                  </a:lnTo>
                  <a:cubicBezTo>
                    <a:pt x="16062071" y="2827313"/>
                    <a:pt x="15841853" y="3013219"/>
                    <a:pt x="15571470" y="3013219"/>
                  </a:cubicBezTo>
                  <a:close/>
                </a:path>
              </a:pathLst>
            </a:custGeom>
            <a:solidFill>
              <a:srgbClr val="09427D"/>
            </a:solidFill>
          </p:spPr>
          <p:txBody>
            <a:bodyPr/>
            <a:lstStyle/>
            <a:p>
              <a:endParaRPr lang="en-US" dirty="0"/>
            </a:p>
          </p:txBody>
        </p:sp>
      </p:grpSp>
      <p:sp>
        <p:nvSpPr>
          <p:cNvPr id="6" name="Freeform 6">
            <a:extLst>
              <a:ext uri="{FF2B5EF4-FFF2-40B4-BE49-F238E27FC236}">
                <a16:creationId xmlns:a16="http://schemas.microsoft.com/office/drawing/2014/main" id="{54F72E76-88AF-91A5-0802-CAE9D9DD2EF1}"/>
              </a:ext>
            </a:extLst>
          </p:cNvPr>
          <p:cNvSpPr/>
          <p:nvPr/>
        </p:nvSpPr>
        <p:spPr>
          <a:xfrm>
            <a:off x="-2530063" y="8191500"/>
            <a:ext cx="5273263" cy="5106882"/>
          </a:xfrm>
          <a:custGeom>
            <a:avLst/>
            <a:gdLst/>
            <a:ahLst/>
            <a:cxnLst/>
            <a:rect l="l" t="t" r="r" b="b"/>
            <a:pathLst>
              <a:path w="6045421" h="6045421">
                <a:moveTo>
                  <a:pt x="0" y="0"/>
                </a:moveTo>
                <a:lnTo>
                  <a:pt x="6045421" y="0"/>
                </a:lnTo>
                <a:lnTo>
                  <a:pt x="6045421" y="6045421"/>
                </a:lnTo>
                <a:lnTo>
                  <a:pt x="0" y="60454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a:extLst>
              <a:ext uri="{FF2B5EF4-FFF2-40B4-BE49-F238E27FC236}">
                <a16:creationId xmlns:a16="http://schemas.microsoft.com/office/drawing/2014/main" id="{4744C237-0619-9D63-604B-7120DBE0C633}"/>
              </a:ext>
            </a:extLst>
          </p:cNvPr>
          <p:cNvGrpSpPr/>
          <p:nvPr/>
        </p:nvGrpSpPr>
        <p:grpSpPr>
          <a:xfrm>
            <a:off x="4083978" y="4158377"/>
            <a:ext cx="10509675" cy="985123"/>
            <a:chOff x="0" y="0"/>
            <a:chExt cx="14012900" cy="1313498"/>
          </a:xfrm>
        </p:grpSpPr>
        <p:sp>
          <p:nvSpPr>
            <p:cNvPr id="9" name="Freeform 9">
              <a:extLst>
                <a:ext uri="{FF2B5EF4-FFF2-40B4-BE49-F238E27FC236}">
                  <a16:creationId xmlns:a16="http://schemas.microsoft.com/office/drawing/2014/main" id="{0C70A6D5-6DB8-8539-F53C-7BDF76CC57A1}"/>
                </a:ext>
              </a:extLst>
            </p:cNvPr>
            <p:cNvSpPr/>
            <p:nvPr/>
          </p:nvSpPr>
          <p:spPr>
            <a:xfrm>
              <a:off x="0" y="0"/>
              <a:ext cx="14012900" cy="1313497"/>
            </a:xfrm>
            <a:custGeom>
              <a:avLst/>
              <a:gdLst/>
              <a:ahLst/>
              <a:cxnLst/>
              <a:rect l="l" t="t" r="r" b="b"/>
              <a:pathLst>
                <a:path w="14012900" h="1313497">
                  <a:moveTo>
                    <a:pt x="0" y="0"/>
                  </a:moveTo>
                  <a:lnTo>
                    <a:pt x="14012900" y="0"/>
                  </a:lnTo>
                  <a:lnTo>
                    <a:pt x="14012900" y="1313497"/>
                  </a:lnTo>
                  <a:lnTo>
                    <a:pt x="0" y="1313497"/>
                  </a:lnTo>
                  <a:close/>
                </a:path>
              </a:pathLst>
            </a:custGeom>
            <a:solidFill>
              <a:srgbClr val="000000">
                <a:alpha val="0"/>
              </a:srgbClr>
            </a:solidFill>
          </p:spPr>
          <p:txBody>
            <a:bodyPr/>
            <a:lstStyle/>
            <a:p>
              <a:endParaRPr lang="en-US"/>
            </a:p>
          </p:txBody>
        </p:sp>
        <p:sp>
          <p:nvSpPr>
            <p:cNvPr id="10" name="TextBox 10">
              <a:extLst>
                <a:ext uri="{FF2B5EF4-FFF2-40B4-BE49-F238E27FC236}">
                  <a16:creationId xmlns:a16="http://schemas.microsoft.com/office/drawing/2014/main" id="{18A15BE2-4ADE-10B8-D73F-200C093D8F69}"/>
                </a:ext>
              </a:extLst>
            </p:cNvPr>
            <p:cNvSpPr txBox="1"/>
            <p:nvPr/>
          </p:nvSpPr>
          <p:spPr>
            <a:xfrm>
              <a:off x="0" y="-85725"/>
              <a:ext cx="14012900" cy="1399223"/>
            </a:xfrm>
            <a:prstGeom prst="rect">
              <a:avLst/>
            </a:prstGeom>
          </p:spPr>
          <p:txBody>
            <a:bodyPr lIns="0" tIns="0" rIns="0" bIns="0" rtlCol="0" anchor="t"/>
            <a:lstStyle/>
            <a:p>
              <a:pPr algn="ctr">
                <a:lnSpc>
                  <a:spcPts val="6299"/>
                </a:lnSpc>
              </a:pPr>
              <a:endParaRPr/>
            </a:p>
          </p:txBody>
        </p:sp>
      </p:grpSp>
      <p:sp>
        <p:nvSpPr>
          <p:cNvPr id="12" name="TextBox 12">
            <a:extLst>
              <a:ext uri="{FF2B5EF4-FFF2-40B4-BE49-F238E27FC236}">
                <a16:creationId xmlns:a16="http://schemas.microsoft.com/office/drawing/2014/main" id="{66EF0E14-0EA0-570F-42D2-96AD07B5971E}"/>
              </a:ext>
            </a:extLst>
          </p:cNvPr>
          <p:cNvSpPr txBox="1"/>
          <p:nvPr/>
        </p:nvSpPr>
        <p:spPr>
          <a:xfrm>
            <a:off x="4284024" y="2319599"/>
            <a:ext cx="9719952" cy="732893"/>
          </a:xfrm>
          <a:prstGeom prst="rect">
            <a:avLst/>
          </a:prstGeom>
        </p:spPr>
        <p:txBody>
          <a:bodyPr wrap="square" lIns="0" tIns="0" rIns="0" bIns="0" rtlCol="0" anchor="t">
            <a:spAutoFit/>
          </a:bodyPr>
          <a:lstStyle/>
          <a:p>
            <a:pPr algn="ctr">
              <a:lnSpc>
                <a:spcPts val="5719"/>
              </a:lnSpc>
              <a:spcBef>
                <a:spcPct val="0"/>
              </a:spcBef>
            </a:pPr>
            <a:r>
              <a:rPr lang="en-US" sz="4400" b="1" dirty="0">
                <a:solidFill>
                  <a:srgbClr val="FFFFFF"/>
                </a:solidFill>
                <a:latin typeface="Now Bold"/>
                <a:ea typeface="Now Bold"/>
                <a:cs typeface="Now Bold"/>
                <a:sym typeface="Now Bold"/>
              </a:rPr>
              <a:t>DNN (Deep Neural Network)</a:t>
            </a:r>
          </a:p>
        </p:txBody>
      </p:sp>
      <p:pic>
        <p:nvPicPr>
          <p:cNvPr id="16" name="Picture 15" descr="A black background with white text&#10;&#10;AI-generated content may be incorrect.">
            <a:extLst>
              <a:ext uri="{FF2B5EF4-FFF2-40B4-BE49-F238E27FC236}">
                <a16:creationId xmlns:a16="http://schemas.microsoft.com/office/drawing/2014/main" id="{FD65760D-90FB-83EC-30E5-96C423A56B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83264" y="-37405"/>
            <a:ext cx="2920206" cy="1644076"/>
          </a:xfrm>
          <a:prstGeom prst="rect">
            <a:avLst/>
          </a:prstGeom>
        </p:spPr>
      </p:pic>
      <p:pic>
        <p:nvPicPr>
          <p:cNvPr id="17" name="Picture 16" descr="A logo of a globe with a graduation cap&#10;&#10;AI-generated content may be incorrect.">
            <a:extLst>
              <a:ext uri="{FF2B5EF4-FFF2-40B4-BE49-F238E27FC236}">
                <a16:creationId xmlns:a16="http://schemas.microsoft.com/office/drawing/2014/main" id="{93FD57DB-D7DD-57E3-8410-C9BF5ED08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530" y="190500"/>
            <a:ext cx="1651416" cy="1644076"/>
          </a:xfrm>
          <a:prstGeom prst="rect">
            <a:avLst/>
          </a:prstGeom>
        </p:spPr>
      </p:pic>
      <p:sp>
        <p:nvSpPr>
          <p:cNvPr id="19" name="TextBox 10">
            <a:extLst>
              <a:ext uri="{FF2B5EF4-FFF2-40B4-BE49-F238E27FC236}">
                <a16:creationId xmlns:a16="http://schemas.microsoft.com/office/drawing/2014/main" id="{B659870B-BE0C-41F4-FEE5-22472B5504DC}"/>
              </a:ext>
            </a:extLst>
          </p:cNvPr>
          <p:cNvSpPr txBox="1"/>
          <p:nvPr/>
        </p:nvSpPr>
        <p:spPr>
          <a:xfrm>
            <a:off x="1481294" y="4649586"/>
            <a:ext cx="15715042" cy="4228081"/>
          </a:xfrm>
          <a:prstGeom prst="rect">
            <a:avLst/>
          </a:prstGeom>
        </p:spPr>
        <p:txBody>
          <a:bodyPr wrap="square" lIns="0" tIns="0" rIns="0" bIns="0" rtlCol="0" anchor="t">
            <a:spAutoFit/>
          </a:bodyPr>
          <a:lstStyle/>
          <a:p>
            <a:pPr marL="232349" lvl="1" algn="ctr">
              <a:lnSpc>
                <a:spcPts val="3013"/>
              </a:lnSpc>
            </a:pPr>
            <a:r>
              <a:rPr lang="en-US" sz="4000" b="1" dirty="0">
                <a:solidFill>
                  <a:srgbClr val="09427D"/>
                </a:solidFill>
                <a:latin typeface="Now"/>
                <a:ea typeface="Now"/>
                <a:cs typeface="Now"/>
                <a:sym typeface="Now"/>
              </a:rPr>
              <a:t>Optimization</a:t>
            </a:r>
            <a:r>
              <a:rPr lang="en-US" sz="4000" b="1" dirty="0">
                <a:solidFill>
                  <a:srgbClr val="09427D"/>
                </a:solidFill>
                <a:latin typeface="Now"/>
                <a:sym typeface="Now"/>
              </a:rPr>
              <a:t> Area</a:t>
            </a:r>
          </a:p>
          <a:p>
            <a:pPr marL="232349" lvl="1" algn="just">
              <a:lnSpc>
                <a:spcPts val="3013"/>
              </a:lnSpc>
            </a:pPr>
            <a:endParaRPr lang="en-US" sz="2400" b="1" dirty="0">
              <a:solidFill>
                <a:srgbClr val="09427D"/>
              </a:solidFill>
              <a:latin typeface="Now"/>
              <a:ea typeface="Now"/>
              <a:cs typeface="Now"/>
              <a:sym typeface="Now"/>
            </a:endParaRPr>
          </a:p>
          <a:p>
            <a:pPr marL="232349" lvl="1" algn="just">
              <a:lnSpc>
                <a:spcPts val="3013"/>
              </a:lnSpc>
            </a:pPr>
            <a:endParaRPr lang="en-US" sz="2400" b="1" dirty="0">
              <a:solidFill>
                <a:srgbClr val="09427D"/>
              </a:solidFill>
              <a:latin typeface="Now"/>
              <a:ea typeface="Now"/>
              <a:cs typeface="Now"/>
              <a:sym typeface="Now"/>
            </a:endParaRPr>
          </a:p>
          <a:p>
            <a:pPr marL="232349" lvl="1" algn="just">
              <a:lnSpc>
                <a:spcPts val="3013"/>
              </a:lnSpc>
            </a:pPr>
            <a:r>
              <a:rPr lang="en-US" sz="2400" b="1" dirty="0">
                <a:solidFill>
                  <a:srgbClr val="09427D"/>
                </a:solidFill>
                <a:latin typeface="Now"/>
                <a:ea typeface="Now"/>
                <a:cs typeface="Now"/>
                <a:sym typeface="Now"/>
              </a:rPr>
              <a:t>○ </a:t>
            </a:r>
            <a:r>
              <a:rPr lang="en-US" sz="2800" b="1" dirty="0">
                <a:solidFill>
                  <a:srgbClr val="09427D"/>
                </a:solidFill>
                <a:latin typeface="Now"/>
                <a:ea typeface="Now"/>
                <a:cs typeface="Now"/>
                <a:sym typeface="Now"/>
              </a:rPr>
              <a:t>Loss Function</a:t>
            </a:r>
            <a:r>
              <a:rPr lang="en-US" sz="2400" b="1" dirty="0">
                <a:solidFill>
                  <a:srgbClr val="09427D"/>
                </a:solidFill>
                <a:latin typeface="Now"/>
                <a:ea typeface="Now"/>
                <a:cs typeface="Now"/>
                <a:sym typeface="Now"/>
              </a:rPr>
              <a:t>: binary_crossentropy measures how far predictions are from true binary labels.</a:t>
            </a:r>
          </a:p>
          <a:p>
            <a:pPr marL="232349" lvl="1" algn="just">
              <a:lnSpc>
                <a:spcPts val="3013"/>
              </a:lnSpc>
            </a:pPr>
            <a:endParaRPr lang="en-US" sz="2400" b="1" dirty="0">
              <a:solidFill>
                <a:srgbClr val="09427D"/>
              </a:solidFill>
              <a:latin typeface="Now"/>
              <a:ea typeface="Now"/>
              <a:cs typeface="Now"/>
              <a:sym typeface="Now"/>
            </a:endParaRPr>
          </a:p>
          <a:p>
            <a:pPr marL="232349" lvl="1" algn="just">
              <a:lnSpc>
                <a:spcPts val="3013"/>
              </a:lnSpc>
            </a:pPr>
            <a:r>
              <a:rPr lang="en-US" sz="2400" b="1" dirty="0">
                <a:solidFill>
                  <a:srgbClr val="09427D"/>
                </a:solidFill>
                <a:latin typeface="Now"/>
                <a:ea typeface="Now"/>
                <a:cs typeface="Now"/>
                <a:sym typeface="Now"/>
              </a:rPr>
              <a:t>○ </a:t>
            </a:r>
            <a:r>
              <a:rPr lang="en-US" sz="2800" b="1" dirty="0">
                <a:solidFill>
                  <a:srgbClr val="09427D"/>
                </a:solidFill>
                <a:latin typeface="Now"/>
                <a:ea typeface="Now"/>
                <a:cs typeface="Now"/>
                <a:sym typeface="Now"/>
              </a:rPr>
              <a:t>Backpropagation</a:t>
            </a:r>
            <a:r>
              <a:rPr lang="en-US" sz="2400" b="1" dirty="0">
                <a:solidFill>
                  <a:srgbClr val="09427D"/>
                </a:solidFill>
                <a:latin typeface="Now"/>
                <a:ea typeface="Now"/>
                <a:cs typeface="Now"/>
                <a:sym typeface="Now"/>
              </a:rPr>
              <a:t>: TensorFlow automatically computes gradients of the loss </a:t>
            </a:r>
            <a:r>
              <a:rPr lang="en-US" sz="2400" b="1" dirty="0" err="1">
                <a:solidFill>
                  <a:srgbClr val="09427D"/>
                </a:solidFill>
                <a:latin typeface="Now"/>
                <a:ea typeface="Now"/>
                <a:cs typeface="Now"/>
                <a:sym typeface="Now"/>
              </a:rPr>
              <a:t>w.r.t.</a:t>
            </a:r>
            <a:r>
              <a:rPr lang="en-US" sz="2400" b="1" dirty="0">
                <a:solidFill>
                  <a:srgbClr val="09427D"/>
                </a:solidFill>
                <a:latin typeface="Now"/>
                <a:ea typeface="Now"/>
                <a:cs typeface="Now"/>
                <a:sym typeface="Now"/>
              </a:rPr>
              <a:t> weights.</a:t>
            </a:r>
          </a:p>
          <a:p>
            <a:pPr marL="232349" lvl="1" algn="just">
              <a:lnSpc>
                <a:spcPts val="3013"/>
              </a:lnSpc>
            </a:pPr>
            <a:endParaRPr lang="en-US" sz="2400" b="1" dirty="0">
              <a:solidFill>
                <a:srgbClr val="09427D"/>
              </a:solidFill>
              <a:latin typeface="Now"/>
              <a:ea typeface="Now"/>
              <a:cs typeface="Now"/>
              <a:sym typeface="Now"/>
            </a:endParaRPr>
          </a:p>
          <a:p>
            <a:pPr marL="232349" lvl="1" algn="just">
              <a:lnSpc>
                <a:spcPts val="3013"/>
              </a:lnSpc>
            </a:pPr>
            <a:r>
              <a:rPr lang="en-US" sz="2400" b="1" dirty="0">
                <a:solidFill>
                  <a:srgbClr val="09427D"/>
                </a:solidFill>
                <a:latin typeface="Now"/>
                <a:ea typeface="Now"/>
                <a:cs typeface="Now"/>
                <a:sym typeface="Now"/>
              </a:rPr>
              <a:t>○ </a:t>
            </a:r>
            <a:r>
              <a:rPr lang="en-US" sz="2800" b="1" dirty="0">
                <a:solidFill>
                  <a:srgbClr val="09427D"/>
                </a:solidFill>
                <a:latin typeface="Now"/>
                <a:ea typeface="Now"/>
                <a:cs typeface="Now"/>
                <a:sym typeface="Now"/>
              </a:rPr>
              <a:t>Optimizer</a:t>
            </a:r>
            <a:r>
              <a:rPr lang="en-US" sz="2400" b="1" dirty="0">
                <a:solidFill>
                  <a:srgbClr val="09427D"/>
                </a:solidFill>
                <a:latin typeface="Now"/>
                <a:ea typeface="Now"/>
                <a:cs typeface="Now"/>
                <a:sym typeface="Now"/>
              </a:rPr>
              <a:t>: AdamW updates weights to reduce the loss, balancing learning rate and weight 	decay for better generalization.</a:t>
            </a:r>
          </a:p>
          <a:p>
            <a:pPr marL="232349" lvl="1" algn="just">
              <a:lnSpc>
                <a:spcPts val="3013"/>
              </a:lnSpc>
            </a:pPr>
            <a:endParaRPr lang="en-US" sz="2400" b="1" dirty="0">
              <a:solidFill>
                <a:srgbClr val="09427D"/>
              </a:solidFill>
              <a:latin typeface="Now"/>
              <a:ea typeface="Now"/>
              <a:cs typeface="Now"/>
              <a:sym typeface="Now"/>
            </a:endParaRPr>
          </a:p>
          <a:p>
            <a:pPr marL="232349" lvl="1" algn="just">
              <a:lnSpc>
                <a:spcPts val="3013"/>
              </a:lnSpc>
            </a:pPr>
            <a:r>
              <a:rPr lang="en-US" sz="2400" b="1" dirty="0">
                <a:solidFill>
                  <a:srgbClr val="09427D"/>
                </a:solidFill>
                <a:latin typeface="Now"/>
                <a:ea typeface="Now"/>
                <a:cs typeface="Now"/>
                <a:sym typeface="Now"/>
              </a:rPr>
              <a:t>○ </a:t>
            </a:r>
            <a:r>
              <a:rPr lang="en-US" sz="2800" b="1" dirty="0">
                <a:solidFill>
                  <a:srgbClr val="09427D"/>
                </a:solidFill>
                <a:latin typeface="Now"/>
                <a:ea typeface="Now"/>
                <a:cs typeface="Now"/>
                <a:sym typeface="Now"/>
              </a:rPr>
              <a:t>Epochs</a:t>
            </a:r>
            <a:r>
              <a:rPr lang="en-US" sz="2400" b="1" dirty="0">
                <a:solidFill>
                  <a:srgbClr val="09427D"/>
                </a:solidFill>
                <a:latin typeface="Now"/>
                <a:ea typeface="Now"/>
                <a:cs typeface="Now"/>
                <a:sym typeface="Now"/>
              </a:rPr>
              <a:t>: The dataset is iterated multiple times to progressively minimize the error.</a:t>
            </a:r>
          </a:p>
        </p:txBody>
      </p:sp>
    </p:spTree>
    <p:extLst>
      <p:ext uri="{BB962C8B-B14F-4D97-AF65-F5344CB8AC3E}">
        <p14:creationId xmlns:p14="http://schemas.microsoft.com/office/powerpoint/2010/main" val="2756637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AEE5F-C16D-4F2F-8264-8692A873F1C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B3F2BC1-5657-BAA5-87E6-5C6A8CAA6507}"/>
              </a:ext>
            </a:extLst>
          </p:cNvPr>
          <p:cNvGrpSpPr/>
          <p:nvPr/>
        </p:nvGrpSpPr>
        <p:grpSpPr>
          <a:xfrm>
            <a:off x="-201920" y="0"/>
            <a:ext cx="6297920" cy="10287000"/>
            <a:chOff x="0" y="0"/>
            <a:chExt cx="2556540" cy="3479800"/>
          </a:xfrm>
        </p:grpSpPr>
        <p:sp>
          <p:nvSpPr>
            <p:cNvPr id="3" name="Freeform 3">
              <a:extLst>
                <a:ext uri="{FF2B5EF4-FFF2-40B4-BE49-F238E27FC236}">
                  <a16:creationId xmlns:a16="http://schemas.microsoft.com/office/drawing/2014/main" id="{50664095-E352-91B2-A71D-EFD6CE4702C4}"/>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3E470E46-93B2-BBCA-4892-814EB5E877F2}"/>
              </a:ext>
            </a:extLst>
          </p:cNvPr>
          <p:cNvGrpSpPr/>
          <p:nvPr/>
        </p:nvGrpSpPr>
        <p:grpSpPr>
          <a:xfrm>
            <a:off x="-1764128" y="6286500"/>
            <a:ext cx="8363635" cy="8363635"/>
            <a:chOff x="0" y="0"/>
            <a:chExt cx="11151514" cy="11151514"/>
          </a:xfrm>
        </p:grpSpPr>
        <p:grpSp>
          <p:nvGrpSpPr>
            <p:cNvPr id="5" name="Group 5">
              <a:extLst>
                <a:ext uri="{FF2B5EF4-FFF2-40B4-BE49-F238E27FC236}">
                  <a16:creationId xmlns:a16="http://schemas.microsoft.com/office/drawing/2014/main" id="{5F40212E-FA77-FE4B-1E1C-F9CCAA5AD1FE}"/>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30B1F56C-6E30-6969-8951-595882122AC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7124E741-9EDB-C7C3-5047-24A8E88ACBA1}"/>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34A1A8C4-9793-3F05-E57B-9158A918AD5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9DB81EFF-93AB-C327-4C27-619BCBE6CFE6}"/>
              </a:ext>
            </a:extLst>
          </p:cNvPr>
          <p:cNvSpPr txBox="1"/>
          <p:nvPr/>
        </p:nvSpPr>
        <p:spPr>
          <a:xfrm>
            <a:off x="1676400" y="1949730"/>
            <a:ext cx="4212298" cy="948337"/>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Deployment</a:t>
            </a:r>
          </a:p>
        </p:txBody>
      </p:sp>
      <p:grpSp>
        <p:nvGrpSpPr>
          <p:cNvPr id="45" name="Group 44">
            <a:extLst>
              <a:ext uri="{FF2B5EF4-FFF2-40B4-BE49-F238E27FC236}">
                <a16:creationId xmlns:a16="http://schemas.microsoft.com/office/drawing/2014/main" id="{185C3F27-F58B-A207-8F23-3B4CD748D8F0}"/>
              </a:ext>
            </a:extLst>
          </p:cNvPr>
          <p:cNvGrpSpPr/>
          <p:nvPr/>
        </p:nvGrpSpPr>
        <p:grpSpPr>
          <a:xfrm>
            <a:off x="228600" y="1807757"/>
            <a:ext cx="1293733" cy="1179626"/>
            <a:chOff x="9354315" y="1526525"/>
            <a:chExt cx="1577987" cy="1507334"/>
          </a:xfrm>
        </p:grpSpPr>
        <p:sp>
          <p:nvSpPr>
            <p:cNvPr id="46" name="Rectangle: Rounded Corners 45">
              <a:extLst>
                <a:ext uri="{FF2B5EF4-FFF2-40B4-BE49-F238E27FC236}">
                  <a16:creationId xmlns:a16="http://schemas.microsoft.com/office/drawing/2014/main" id="{5CBCE297-E61C-906A-7B9A-7FF9C60032CE}"/>
                </a:ext>
              </a:extLst>
            </p:cNvPr>
            <p:cNvSpPr/>
            <p:nvPr/>
          </p:nvSpPr>
          <p:spPr>
            <a:xfrm>
              <a:off x="9354315" y="1526525"/>
              <a:ext cx="1490761"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68AD4DA3-74AB-FA5C-23A3-6B774E19EC44}"/>
                </a:ext>
              </a:extLst>
            </p:cNvPr>
            <p:cNvSpPr/>
            <p:nvPr/>
          </p:nvSpPr>
          <p:spPr>
            <a:xfrm>
              <a:off x="9489295" y="1650336"/>
              <a:ext cx="124227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188F7127-E06B-D090-89CF-F28DA4024AE0}"/>
                </a:ext>
              </a:extLst>
            </p:cNvPr>
            <p:cNvSpPr txBox="1"/>
            <p:nvPr/>
          </p:nvSpPr>
          <p:spPr>
            <a:xfrm>
              <a:off x="9477770" y="1618054"/>
              <a:ext cx="1454532"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11</a:t>
              </a:r>
            </a:p>
          </p:txBody>
        </p:sp>
      </p:grpSp>
      <p:pic>
        <p:nvPicPr>
          <p:cNvPr id="50" name="Picture 49" descr="A black background with white text&#10;&#10;AI-generated content may be incorrect.">
            <a:extLst>
              <a:ext uri="{FF2B5EF4-FFF2-40B4-BE49-F238E27FC236}">
                <a16:creationId xmlns:a16="http://schemas.microsoft.com/office/drawing/2014/main" id="{CBB4F150-C4C6-A470-8F81-F0079B2547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1BCA8BB4-FE98-6C2A-679E-6A990B9E1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sp>
        <p:nvSpPr>
          <p:cNvPr id="14" name="Google Shape;790;p37">
            <a:extLst>
              <a:ext uri="{FF2B5EF4-FFF2-40B4-BE49-F238E27FC236}">
                <a16:creationId xmlns:a16="http://schemas.microsoft.com/office/drawing/2014/main" id="{B9EC3C57-E6C7-144A-7C03-418418920943}"/>
              </a:ext>
            </a:extLst>
          </p:cNvPr>
          <p:cNvSpPr txBox="1"/>
          <p:nvPr/>
        </p:nvSpPr>
        <p:spPr>
          <a:xfrm>
            <a:off x="228599" y="4070374"/>
            <a:ext cx="5340715" cy="13306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lang="en-US" b="1" dirty="0">
              <a:solidFill>
                <a:schemeClr val="bg1"/>
              </a:solidFill>
              <a:latin typeface="Roboto Slab Light"/>
              <a:ea typeface="Roboto Slab Light"/>
              <a:cs typeface="Roboto Slab Light"/>
              <a:sym typeface="Roboto Slab Light"/>
            </a:endParaRPr>
          </a:p>
        </p:txBody>
      </p:sp>
      <p:pic>
        <p:nvPicPr>
          <p:cNvPr id="11" name="Picture 10" descr="A rocket coming out of a computer&#10;&#10;AI-generated content may be incorrect.">
            <a:extLst>
              <a:ext uri="{FF2B5EF4-FFF2-40B4-BE49-F238E27FC236}">
                <a16:creationId xmlns:a16="http://schemas.microsoft.com/office/drawing/2014/main" id="{5D87053F-42DC-A531-163F-0689F697B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817" y="7322179"/>
            <a:ext cx="4133744" cy="2755829"/>
          </a:xfrm>
          <a:prstGeom prst="rect">
            <a:avLst/>
          </a:prstGeom>
        </p:spPr>
      </p:pic>
      <p:sp>
        <p:nvSpPr>
          <p:cNvPr id="9" name="Rectangle: Rounded Corners 8">
            <a:extLst>
              <a:ext uri="{FF2B5EF4-FFF2-40B4-BE49-F238E27FC236}">
                <a16:creationId xmlns:a16="http://schemas.microsoft.com/office/drawing/2014/main" id="{02844173-D52B-FCD3-2788-6A100FD2954A}"/>
              </a:ext>
            </a:extLst>
          </p:cNvPr>
          <p:cNvSpPr/>
          <p:nvPr/>
        </p:nvSpPr>
        <p:spPr>
          <a:xfrm>
            <a:off x="5683300" y="3628563"/>
            <a:ext cx="12599257" cy="26670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Rounded Corners 16">
            <a:extLst>
              <a:ext uri="{FF2B5EF4-FFF2-40B4-BE49-F238E27FC236}">
                <a16:creationId xmlns:a16="http://schemas.microsoft.com/office/drawing/2014/main" id="{75F728FE-0911-F9D7-1514-6100F2D41AD6}"/>
              </a:ext>
            </a:extLst>
          </p:cNvPr>
          <p:cNvSpPr/>
          <p:nvPr/>
        </p:nvSpPr>
        <p:spPr>
          <a:xfrm>
            <a:off x="228599" y="4193101"/>
            <a:ext cx="5263243" cy="1425005"/>
          </a:xfrm>
          <a:prstGeom prst="roundRect">
            <a:avLst/>
          </a:prstGeom>
          <a:solidFill>
            <a:srgbClr val="4A64B8"/>
          </a:solidFill>
          <a:ln>
            <a:solidFill>
              <a:srgbClr val="4A64B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C141D55-EEFA-F49D-FA9B-EF134C5A5641}"/>
              </a:ext>
            </a:extLst>
          </p:cNvPr>
          <p:cNvSpPr txBox="1"/>
          <p:nvPr/>
        </p:nvSpPr>
        <p:spPr>
          <a:xfrm>
            <a:off x="6362700" y="4543608"/>
            <a:ext cx="5562600" cy="707886"/>
          </a:xfrm>
          <a:prstGeom prst="rect">
            <a:avLst/>
          </a:prstGeom>
          <a:noFill/>
        </p:spPr>
        <p:txBody>
          <a:bodyPr wrap="square" rtlCol="0">
            <a:spAutoFit/>
          </a:bodyPr>
          <a:lstStyle/>
          <a:p>
            <a:pPr algn="ctr"/>
            <a:r>
              <a:rPr lang="en-US" sz="4000" b="1" dirty="0">
                <a:solidFill>
                  <a:schemeClr val="bg1"/>
                </a:solidFill>
                <a:hlinkClick r:id="rId5">
                  <a:extLst>
                    <a:ext uri="{A12FA001-AC4F-418D-AE19-62706E023703}">
                      <ahyp:hlinkClr xmlns:ahyp="http://schemas.microsoft.com/office/drawing/2018/hyperlinkcolor" val="tx"/>
                    </a:ext>
                  </a:extLst>
                </a:hlinkClick>
              </a:rPr>
              <a:t>Streamlit Deployment</a:t>
            </a:r>
            <a:endParaRPr lang="en-US" sz="4000" b="1" dirty="0">
              <a:solidFill>
                <a:schemeClr val="bg1"/>
              </a:solidFill>
            </a:endParaRPr>
          </a:p>
        </p:txBody>
      </p:sp>
      <p:sp>
        <p:nvSpPr>
          <p:cNvPr id="13" name="TextBox 12">
            <a:extLst>
              <a:ext uri="{FF2B5EF4-FFF2-40B4-BE49-F238E27FC236}">
                <a16:creationId xmlns:a16="http://schemas.microsoft.com/office/drawing/2014/main" id="{39A84F9F-83D6-294D-9948-DFDA8EECC107}"/>
              </a:ext>
            </a:extLst>
          </p:cNvPr>
          <p:cNvSpPr txBox="1"/>
          <p:nvPr/>
        </p:nvSpPr>
        <p:spPr>
          <a:xfrm>
            <a:off x="12192000" y="4543608"/>
            <a:ext cx="5562600" cy="707886"/>
          </a:xfrm>
          <a:prstGeom prst="rect">
            <a:avLst/>
          </a:prstGeom>
          <a:noFill/>
        </p:spPr>
        <p:txBody>
          <a:bodyPr wrap="square" rtlCol="0">
            <a:spAutoFit/>
          </a:bodyPr>
          <a:lstStyle/>
          <a:p>
            <a:pPr algn="ctr"/>
            <a:r>
              <a:rPr lang="en-US" sz="4000" b="1" dirty="0">
                <a:solidFill>
                  <a:schemeClr val="bg1"/>
                </a:solidFill>
                <a:hlinkClick r:id="rId6">
                  <a:extLst>
                    <a:ext uri="{A12FA001-AC4F-418D-AE19-62706E023703}">
                      <ahyp:hlinkClr xmlns:ahyp="http://schemas.microsoft.com/office/drawing/2018/hyperlinkcolor" val="tx"/>
                    </a:ext>
                  </a:extLst>
                </a:hlinkClick>
              </a:rPr>
              <a:t>Streamlit Deployment</a:t>
            </a:r>
            <a:endParaRPr lang="en-US" sz="4000" b="1" dirty="0">
              <a:solidFill>
                <a:schemeClr val="bg1"/>
              </a:solidFill>
            </a:endParaRPr>
          </a:p>
        </p:txBody>
      </p:sp>
    </p:spTree>
    <p:extLst>
      <p:ext uri="{BB962C8B-B14F-4D97-AF65-F5344CB8AC3E}">
        <p14:creationId xmlns:p14="http://schemas.microsoft.com/office/powerpoint/2010/main" val="393917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72485-3822-2D45-B8F6-DE2FF202A8D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F7582FC1-BAF9-99A7-9F46-8CE958D7CDB9}"/>
              </a:ext>
            </a:extLst>
          </p:cNvPr>
          <p:cNvGrpSpPr/>
          <p:nvPr/>
        </p:nvGrpSpPr>
        <p:grpSpPr>
          <a:xfrm>
            <a:off x="-201920" y="0"/>
            <a:ext cx="6297920" cy="10287000"/>
            <a:chOff x="0" y="0"/>
            <a:chExt cx="2556540" cy="3479800"/>
          </a:xfrm>
        </p:grpSpPr>
        <p:sp>
          <p:nvSpPr>
            <p:cNvPr id="3" name="Freeform 3">
              <a:extLst>
                <a:ext uri="{FF2B5EF4-FFF2-40B4-BE49-F238E27FC236}">
                  <a16:creationId xmlns:a16="http://schemas.microsoft.com/office/drawing/2014/main" id="{52867F9C-820C-AA58-6373-DF7CD56E1520}"/>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ED9EAB65-FC54-B4A6-0A27-DA74EBC384A5}"/>
              </a:ext>
            </a:extLst>
          </p:cNvPr>
          <p:cNvGrpSpPr/>
          <p:nvPr/>
        </p:nvGrpSpPr>
        <p:grpSpPr>
          <a:xfrm>
            <a:off x="-1764128" y="6286500"/>
            <a:ext cx="8363635" cy="8363635"/>
            <a:chOff x="0" y="0"/>
            <a:chExt cx="11151514" cy="11151514"/>
          </a:xfrm>
        </p:grpSpPr>
        <p:grpSp>
          <p:nvGrpSpPr>
            <p:cNvPr id="5" name="Group 5">
              <a:extLst>
                <a:ext uri="{FF2B5EF4-FFF2-40B4-BE49-F238E27FC236}">
                  <a16:creationId xmlns:a16="http://schemas.microsoft.com/office/drawing/2014/main" id="{E69666ED-34CE-7ACD-36BE-6F16AC04EC3A}"/>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1C21C4C1-6B08-9EC6-14A9-779BFCA5890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54CA978A-3FCD-00A3-1492-2F4497CEB3FE}"/>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2483BC89-7BD5-1B6D-234A-56E9B531C8C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4A3708DF-4DBF-B618-5598-6E803D0F01D5}"/>
              </a:ext>
            </a:extLst>
          </p:cNvPr>
          <p:cNvSpPr txBox="1"/>
          <p:nvPr/>
        </p:nvSpPr>
        <p:spPr>
          <a:xfrm>
            <a:off x="1676400" y="1949730"/>
            <a:ext cx="4212298" cy="948337"/>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Deployment</a:t>
            </a:r>
          </a:p>
        </p:txBody>
      </p:sp>
      <p:grpSp>
        <p:nvGrpSpPr>
          <p:cNvPr id="45" name="Group 44">
            <a:extLst>
              <a:ext uri="{FF2B5EF4-FFF2-40B4-BE49-F238E27FC236}">
                <a16:creationId xmlns:a16="http://schemas.microsoft.com/office/drawing/2014/main" id="{E980103E-AB5E-4653-5CFF-8CDEC64B5562}"/>
              </a:ext>
            </a:extLst>
          </p:cNvPr>
          <p:cNvGrpSpPr/>
          <p:nvPr/>
        </p:nvGrpSpPr>
        <p:grpSpPr>
          <a:xfrm>
            <a:off x="228600" y="1807757"/>
            <a:ext cx="1293733" cy="1179626"/>
            <a:chOff x="9354315" y="1526525"/>
            <a:chExt cx="1577987" cy="1507334"/>
          </a:xfrm>
        </p:grpSpPr>
        <p:sp>
          <p:nvSpPr>
            <p:cNvPr id="46" name="Rectangle: Rounded Corners 45">
              <a:extLst>
                <a:ext uri="{FF2B5EF4-FFF2-40B4-BE49-F238E27FC236}">
                  <a16:creationId xmlns:a16="http://schemas.microsoft.com/office/drawing/2014/main" id="{3190897B-DDB0-E81A-689A-1588C10D5479}"/>
                </a:ext>
              </a:extLst>
            </p:cNvPr>
            <p:cNvSpPr/>
            <p:nvPr/>
          </p:nvSpPr>
          <p:spPr>
            <a:xfrm>
              <a:off x="9354315" y="1526525"/>
              <a:ext cx="1490761"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BD71012A-A0B4-05E4-40B4-A5C405279B3D}"/>
                </a:ext>
              </a:extLst>
            </p:cNvPr>
            <p:cNvSpPr/>
            <p:nvPr/>
          </p:nvSpPr>
          <p:spPr>
            <a:xfrm>
              <a:off x="9489295" y="1650336"/>
              <a:ext cx="124227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759D92D2-F6BC-E46B-B9BA-40349C2D80FF}"/>
                </a:ext>
              </a:extLst>
            </p:cNvPr>
            <p:cNvSpPr txBox="1"/>
            <p:nvPr/>
          </p:nvSpPr>
          <p:spPr>
            <a:xfrm>
              <a:off x="9477770" y="1618054"/>
              <a:ext cx="1454532"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11</a:t>
              </a:r>
            </a:p>
          </p:txBody>
        </p:sp>
      </p:grpSp>
      <p:pic>
        <p:nvPicPr>
          <p:cNvPr id="50" name="Picture 49" descr="A black background with white text&#10;&#10;AI-generated content may be incorrect.">
            <a:extLst>
              <a:ext uri="{FF2B5EF4-FFF2-40B4-BE49-F238E27FC236}">
                <a16:creationId xmlns:a16="http://schemas.microsoft.com/office/drawing/2014/main" id="{479127AB-0223-7A37-E95B-4A2E321FDF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5A333102-4CFD-9EDB-8615-96A0AD368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sp>
        <p:nvSpPr>
          <p:cNvPr id="14" name="Google Shape;790;p37">
            <a:extLst>
              <a:ext uri="{FF2B5EF4-FFF2-40B4-BE49-F238E27FC236}">
                <a16:creationId xmlns:a16="http://schemas.microsoft.com/office/drawing/2014/main" id="{6DF7193C-C2F3-C3C0-E7A8-F10BE558B84B}"/>
              </a:ext>
            </a:extLst>
          </p:cNvPr>
          <p:cNvSpPr txBox="1"/>
          <p:nvPr/>
        </p:nvSpPr>
        <p:spPr>
          <a:xfrm>
            <a:off x="228599" y="4070374"/>
            <a:ext cx="5340715" cy="13306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lang="en-US" b="1" dirty="0">
              <a:solidFill>
                <a:schemeClr val="bg1"/>
              </a:solidFill>
              <a:latin typeface="Roboto Slab Light"/>
              <a:ea typeface="Roboto Slab Light"/>
              <a:cs typeface="Roboto Slab Light"/>
              <a:sym typeface="Roboto Slab Light"/>
            </a:endParaRPr>
          </a:p>
        </p:txBody>
      </p:sp>
      <p:pic>
        <p:nvPicPr>
          <p:cNvPr id="11" name="Picture 10" descr="A rocket coming out of a computer&#10;&#10;AI-generated content may be incorrect.">
            <a:extLst>
              <a:ext uri="{FF2B5EF4-FFF2-40B4-BE49-F238E27FC236}">
                <a16:creationId xmlns:a16="http://schemas.microsoft.com/office/drawing/2014/main" id="{183D6379-D0CD-07C1-77FB-A752E8BC63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817" y="7322179"/>
            <a:ext cx="4133744" cy="2755829"/>
          </a:xfrm>
          <a:prstGeom prst="rect">
            <a:avLst/>
          </a:prstGeom>
        </p:spPr>
      </p:pic>
      <p:sp>
        <p:nvSpPr>
          <p:cNvPr id="9" name="Rectangle: Rounded Corners 8">
            <a:extLst>
              <a:ext uri="{FF2B5EF4-FFF2-40B4-BE49-F238E27FC236}">
                <a16:creationId xmlns:a16="http://schemas.microsoft.com/office/drawing/2014/main" id="{E0CEAFA5-A4B3-AE91-FBDE-72A90A003719}"/>
              </a:ext>
            </a:extLst>
          </p:cNvPr>
          <p:cNvSpPr/>
          <p:nvPr/>
        </p:nvSpPr>
        <p:spPr>
          <a:xfrm>
            <a:off x="5683300" y="3628563"/>
            <a:ext cx="12599257" cy="26670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Rounded Corners 16">
            <a:extLst>
              <a:ext uri="{FF2B5EF4-FFF2-40B4-BE49-F238E27FC236}">
                <a16:creationId xmlns:a16="http://schemas.microsoft.com/office/drawing/2014/main" id="{EC39A2EE-95E6-F2A0-847A-C577338852D1}"/>
              </a:ext>
            </a:extLst>
          </p:cNvPr>
          <p:cNvSpPr/>
          <p:nvPr/>
        </p:nvSpPr>
        <p:spPr>
          <a:xfrm>
            <a:off x="6471557" y="4193101"/>
            <a:ext cx="5263243" cy="1425005"/>
          </a:xfrm>
          <a:prstGeom prst="roundRect">
            <a:avLst/>
          </a:prstGeom>
          <a:solidFill>
            <a:srgbClr val="4A64B8"/>
          </a:solidFill>
          <a:ln>
            <a:solidFill>
              <a:srgbClr val="4A64B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14B665D-3533-EBAE-9482-0FD6F0ECD100}"/>
              </a:ext>
            </a:extLst>
          </p:cNvPr>
          <p:cNvSpPr txBox="1"/>
          <p:nvPr/>
        </p:nvSpPr>
        <p:spPr>
          <a:xfrm>
            <a:off x="6362700" y="4543608"/>
            <a:ext cx="5562600" cy="707886"/>
          </a:xfrm>
          <a:prstGeom prst="rect">
            <a:avLst/>
          </a:prstGeom>
          <a:noFill/>
        </p:spPr>
        <p:txBody>
          <a:bodyPr wrap="square" rtlCol="0">
            <a:spAutoFit/>
          </a:bodyPr>
          <a:lstStyle/>
          <a:p>
            <a:pPr algn="ctr"/>
            <a:r>
              <a:rPr lang="en-US" sz="4000" b="1" dirty="0">
                <a:solidFill>
                  <a:schemeClr val="bg1"/>
                </a:solidFill>
                <a:hlinkClick r:id="rId5">
                  <a:extLst>
                    <a:ext uri="{A12FA001-AC4F-418D-AE19-62706E023703}">
                      <ahyp:hlinkClr xmlns:ahyp="http://schemas.microsoft.com/office/drawing/2018/hyperlinkcolor" val="tx"/>
                    </a:ext>
                  </a:extLst>
                </a:hlinkClick>
              </a:rPr>
              <a:t>Streamlit Deployment</a:t>
            </a:r>
            <a:endParaRPr lang="en-US" sz="4000" b="1" dirty="0">
              <a:solidFill>
                <a:schemeClr val="bg1"/>
              </a:solidFill>
            </a:endParaRPr>
          </a:p>
        </p:txBody>
      </p:sp>
      <p:sp>
        <p:nvSpPr>
          <p:cNvPr id="13" name="TextBox 12">
            <a:extLst>
              <a:ext uri="{FF2B5EF4-FFF2-40B4-BE49-F238E27FC236}">
                <a16:creationId xmlns:a16="http://schemas.microsoft.com/office/drawing/2014/main" id="{D0686EA6-05EE-21CE-C3E9-CD2D3C0E36DA}"/>
              </a:ext>
            </a:extLst>
          </p:cNvPr>
          <p:cNvSpPr txBox="1"/>
          <p:nvPr/>
        </p:nvSpPr>
        <p:spPr>
          <a:xfrm>
            <a:off x="12192000" y="4543608"/>
            <a:ext cx="5562600" cy="707886"/>
          </a:xfrm>
          <a:prstGeom prst="rect">
            <a:avLst/>
          </a:prstGeom>
          <a:noFill/>
        </p:spPr>
        <p:txBody>
          <a:bodyPr wrap="square" rtlCol="0">
            <a:spAutoFit/>
          </a:bodyPr>
          <a:lstStyle/>
          <a:p>
            <a:pPr algn="ctr"/>
            <a:r>
              <a:rPr lang="en-US" sz="4000" b="1" dirty="0">
                <a:solidFill>
                  <a:schemeClr val="bg1"/>
                </a:solidFill>
                <a:hlinkClick r:id="rId6">
                  <a:extLst>
                    <a:ext uri="{A12FA001-AC4F-418D-AE19-62706E023703}">
                      <ahyp:hlinkClr xmlns:ahyp="http://schemas.microsoft.com/office/drawing/2018/hyperlinkcolor" val="tx"/>
                    </a:ext>
                  </a:extLst>
                </a:hlinkClick>
              </a:rPr>
              <a:t>Streamlit Deployment</a:t>
            </a:r>
            <a:endParaRPr lang="en-US" sz="4000" b="1" dirty="0">
              <a:solidFill>
                <a:schemeClr val="bg1"/>
              </a:solidFill>
            </a:endParaRPr>
          </a:p>
        </p:txBody>
      </p:sp>
    </p:spTree>
    <p:extLst>
      <p:ext uri="{BB962C8B-B14F-4D97-AF65-F5344CB8AC3E}">
        <p14:creationId xmlns:p14="http://schemas.microsoft.com/office/powerpoint/2010/main" val="3166173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BA49F-873B-1D1B-DE8F-4AE0F78C129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822B06-FB95-405E-8C88-E8B504785FAA}"/>
              </a:ext>
            </a:extLst>
          </p:cNvPr>
          <p:cNvGrpSpPr/>
          <p:nvPr/>
        </p:nvGrpSpPr>
        <p:grpSpPr>
          <a:xfrm>
            <a:off x="-201920" y="0"/>
            <a:ext cx="6297920" cy="10287000"/>
            <a:chOff x="0" y="0"/>
            <a:chExt cx="2556540" cy="3479800"/>
          </a:xfrm>
        </p:grpSpPr>
        <p:sp>
          <p:nvSpPr>
            <p:cNvPr id="3" name="Freeform 3">
              <a:extLst>
                <a:ext uri="{FF2B5EF4-FFF2-40B4-BE49-F238E27FC236}">
                  <a16:creationId xmlns:a16="http://schemas.microsoft.com/office/drawing/2014/main" id="{3A3A49CE-0567-4A80-1A21-A89C9C6D7650}"/>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C93E1C02-9132-CBF6-AE92-DD6F67850F29}"/>
              </a:ext>
            </a:extLst>
          </p:cNvPr>
          <p:cNvGrpSpPr/>
          <p:nvPr/>
        </p:nvGrpSpPr>
        <p:grpSpPr>
          <a:xfrm>
            <a:off x="-1764128" y="6286500"/>
            <a:ext cx="8363635" cy="8363635"/>
            <a:chOff x="0" y="0"/>
            <a:chExt cx="11151514" cy="11151514"/>
          </a:xfrm>
        </p:grpSpPr>
        <p:grpSp>
          <p:nvGrpSpPr>
            <p:cNvPr id="5" name="Group 5">
              <a:extLst>
                <a:ext uri="{FF2B5EF4-FFF2-40B4-BE49-F238E27FC236}">
                  <a16:creationId xmlns:a16="http://schemas.microsoft.com/office/drawing/2014/main" id="{877F25A5-7DD3-9D19-638E-F941BFBAD485}"/>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C3ACA4F5-DE06-F158-4C50-94A6D283457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23528137-9FE5-4ABA-5E32-3CBA59EFDD34}"/>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74E8EBEA-31A2-84B5-C0CF-284F1AAC789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54DC9E03-70AB-9390-BE16-5115F378393B}"/>
              </a:ext>
            </a:extLst>
          </p:cNvPr>
          <p:cNvSpPr txBox="1"/>
          <p:nvPr/>
        </p:nvSpPr>
        <p:spPr>
          <a:xfrm>
            <a:off x="1676400" y="1949730"/>
            <a:ext cx="4212298" cy="948337"/>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Deployment</a:t>
            </a:r>
          </a:p>
        </p:txBody>
      </p:sp>
      <p:grpSp>
        <p:nvGrpSpPr>
          <p:cNvPr id="45" name="Group 44">
            <a:extLst>
              <a:ext uri="{FF2B5EF4-FFF2-40B4-BE49-F238E27FC236}">
                <a16:creationId xmlns:a16="http://schemas.microsoft.com/office/drawing/2014/main" id="{D74D3806-CC9F-F271-DFD4-9450731F0D74}"/>
              </a:ext>
            </a:extLst>
          </p:cNvPr>
          <p:cNvGrpSpPr/>
          <p:nvPr/>
        </p:nvGrpSpPr>
        <p:grpSpPr>
          <a:xfrm>
            <a:off x="228600" y="1807757"/>
            <a:ext cx="1293733" cy="1179626"/>
            <a:chOff x="9354315" y="1526525"/>
            <a:chExt cx="1577987" cy="1507334"/>
          </a:xfrm>
        </p:grpSpPr>
        <p:sp>
          <p:nvSpPr>
            <p:cNvPr id="46" name="Rectangle: Rounded Corners 45">
              <a:extLst>
                <a:ext uri="{FF2B5EF4-FFF2-40B4-BE49-F238E27FC236}">
                  <a16:creationId xmlns:a16="http://schemas.microsoft.com/office/drawing/2014/main" id="{773E21AD-8196-EBB9-D3F0-E6469F1F1301}"/>
                </a:ext>
              </a:extLst>
            </p:cNvPr>
            <p:cNvSpPr/>
            <p:nvPr/>
          </p:nvSpPr>
          <p:spPr>
            <a:xfrm>
              <a:off x="9354315" y="1526525"/>
              <a:ext cx="1490761"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F2DBB070-E95F-7860-F4C0-9C2483F30FD0}"/>
                </a:ext>
              </a:extLst>
            </p:cNvPr>
            <p:cNvSpPr/>
            <p:nvPr/>
          </p:nvSpPr>
          <p:spPr>
            <a:xfrm>
              <a:off x="9489295" y="1650336"/>
              <a:ext cx="124227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165D8E0A-73E4-DA41-CEEC-ED8169AF45D3}"/>
                </a:ext>
              </a:extLst>
            </p:cNvPr>
            <p:cNvSpPr txBox="1"/>
            <p:nvPr/>
          </p:nvSpPr>
          <p:spPr>
            <a:xfrm>
              <a:off x="9477770" y="1618054"/>
              <a:ext cx="1454532"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11</a:t>
              </a:r>
            </a:p>
          </p:txBody>
        </p:sp>
      </p:grpSp>
      <p:pic>
        <p:nvPicPr>
          <p:cNvPr id="50" name="Picture 49" descr="A black background with white text&#10;&#10;AI-generated content may be incorrect.">
            <a:extLst>
              <a:ext uri="{FF2B5EF4-FFF2-40B4-BE49-F238E27FC236}">
                <a16:creationId xmlns:a16="http://schemas.microsoft.com/office/drawing/2014/main" id="{BACB6C86-3AE3-2F38-4244-2A0C89BEA5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F6B00C24-9A6F-3605-1E21-1A2FF22D8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sp>
        <p:nvSpPr>
          <p:cNvPr id="14" name="Google Shape;790;p37">
            <a:extLst>
              <a:ext uri="{FF2B5EF4-FFF2-40B4-BE49-F238E27FC236}">
                <a16:creationId xmlns:a16="http://schemas.microsoft.com/office/drawing/2014/main" id="{34829C1D-52DA-33C0-B69E-68A0D9683B0F}"/>
              </a:ext>
            </a:extLst>
          </p:cNvPr>
          <p:cNvSpPr txBox="1"/>
          <p:nvPr/>
        </p:nvSpPr>
        <p:spPr>
          <a:xfrm>
            <a:off x="228599" y="4070374"/>
            <a:ext cx="5340715" cy="133060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endParaRPr lang="en-US" b="1" dirty="0">
              <a:solidFill>
                <a:schemeClr val="bg1"/>
              </a:solidFill>
              <a:latin typeface="Roboto Slab Light"/>
              <a:ea typeface="Roboto Slab Light"/>
              <a:cs typeface="Roboto Slab Light"/>
              <a:sym typeface="Roboto Slab Light"/>
            </a:endParaRPr>
          </a:p>
        </p:txBody>
      </p:sp>
      <p:pic>
        <p:nvPicPr>
          <p:cNvPr id="11" name="Picture 10" descr="A rocket coming out of a computer&#10;&#10;AI-generated content may be incorrect.">
            <a:extLst>
              <a:ext uri="{FF2B5EF4-FFF2-40B4-BE49-F238E27FC236}">
                <a16:creationId xmlns:a16="http://schemas.microsoft.com/office/drawing/2014/main" id="{ECB6C179-6303-3F88-7BD7-7A22C5570E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817" y="7322179"/>
            <a:ext cx="4133744" cy="2755829"/>
          </a:xfrm>
          <a:prstGeom prst="rect">
            <a:avLst/>
          </a:prstGeom>
        </p:spPr>
      </p:pic>
      <p:sp>
        <p:nvSpPr>
          <p:cNvPr id="9" name="Rectangle: Rounded Corners 8">
            <a:extLst>
              <a:ext uri="{FF2B5EF4-FFF2-40B4-BE49-F238E27FC236}">
                <a16:creationId xmlns:a16="http://schemas.microsoft.com/office/drawing/2014/main" id="{8F0D7721-41C2-1151-8E67-150485227A11}"/>
              </a:ext>
            </a:extLst>
          </p:cNvPr>
          <p:cNvSpPr/>
          <p:nvPr/>
        </p:nvSpPr>
        <p:spPr>
          <a:xfrm>
            <a:off x="5683300" y="3628563"/>
            <a:ext cx="12599257" cy="266700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Rectangle: Rounded Corners 16">
            <a:extLst>
              <a:ext uri="{FF2B5EF4-FFF2-40B4-BE49-F238E27FC236}">
                <a16:creationId xmlns:a16="http://schemas.microsoft.com/office/drawing/2014/main" id="{9FC1B380-34C1-6303-CA35-FF8580A2952C}"/>
              </a:ext>
            </a:extLst>
          </p:cNvPr>
          <p:cNvSpPr/>
          <p:nvPr/>
        </p:nvSpPr>
        <p:spPr>
          <a:xfrm>
            <a:off x="12268200" y="4193101"/>
            <a:ext cx="5263243" cy="1425005"/>
          </a:xfrm>
          <a:prstGeom prst="roundRect">
            <a:avLst/>
          </a:prstGeom>
          <a:solidFill>
            <a:srgbClr val="4A64B8"/>
          </a:solidFill>
          <a:ln>
            <a:solidFill>
              <a:srgbClr val="4A64B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76F58039-D44D-0507-9CA9-E873B9A5E27D}"/>
              </a:ext>
            </a:extLst>
          </p:cNvPr>
          <p:cNvSpPr txBox="1"/>
          <p:nvPr/>
        </p:nvSpPr>
        <p:spPr>
          <a:xfrm>
            <a:off x="6362700" y="4543608"/>
            <a:ext cx="5562600" cy="707886"/>
          </a:xfrm>
          <a:prstGeom prst="rect">
            <a:avLst/>
          </a:prstGeom>
          <a:noFill/>
        </p:spPr>
        <p:txBody>
          <a:bodyPr wrap="square" rtlCol="0">
            <a:spAutoFit/>
          </a:bodyPr>
          <a:lstStyle/>
          <a:p>
            <a:pPr algn="ctr"/>
            <a:r>
              <a:rPr lang="en-US" sz="4000" b="1" dirty="0">
                <a:solidFill>
                  <a:schemeClr val="bg1"/>
                </a:solidFill>
                <a:hlinkClick r:id="rId5">
                  <a:extLst>
                    <a:ext uri="{A12FA001-AC4F-418D-AE19-62706E023703}">
                      <ahyp:hlinkClr xmlns:ahyp="http://schemas.microsoft.com/office/drawing/2018/hyperlinkcolor" val="tx"/>
                    </a:ext>
                  </a:extLst>
                </a:hlinkClick>
              </a:rPr>
              <a:t>Streamlit Deployment</a:t>
            </a:r>
            <a:endParaRPr lang="en-US" sz="4000" b="1" dirty="0">
              <a:solidFill>
                <a:schemeClr val="bg1"/>
              </a:solidFill>
            </a:endParaRPr>
          </a:p>
        </p:txBody>
      </p:sp>
      <p:sp>
        <p:nvSpPr>
          <p:cNvPr id="13" name="TextBox 12">
            <a:extLst>
              <a:ext uri="{FF2B5EF4-FFF2-40B4-BE49-F238E27FC236}">
                <a16:creationId xmlns:a16="http://schemas.microsoft.com/office/drawing/2014/main" id="{78F8D4E8-D334-4D5D-DBB6-50DE469A9533}"/>
              </a:ext>
            </a:extLst>
          </p:cNvPr>
          <p:cNvSpPr txBox="1"/>
          <p:nvPr/>
        </p:nvSpPr>
        <p:spPr>
          <a:xfrm>
            <a:off x="12192000" y="4543608"/>
            <a:ext cx="5562600" cy="707886"/>
          </a:xfrm>
          <a:prstGeom prst="rect">
            <a:avLst/>
          </a:prstGeom>
          <a:noFill/>
        </p:spPr>
        <p:txBody>
          <a:bodyPr wrap="square" rtlCol="0">
            <a:spAutoFit/>
          </a:bodyPr>
          <a:lstStyle/>
          <a:p>
            <a:pPr algn="ctr"/>
            <a:r>
              <a:rPr lang="en-US" sz="4000" b="1" dirty="0">
                <a:solidFill>
                  <a:schemeClr val="bg1"/>
                </a:solidFill>
                <a:hlinkClick r:id="rId6">
                  <a:extLst>
                    <a:ext uri="{A12FA001-AC4F-418D-AE19-62706E023703}">
                      <ahyp:hlinkClr xmlns:ahyp="http://schemas.microsoft.com/office/drawing/2018/hyperlinkcolor" val="tx"/>
                    </a:ext>
                  </a:extLst>
                </a:hlinkClick>
              </a:rPr>
              <a:t>Streamlit Deployment</a:t>
            </a:r>
            <a:endParaRPr lang="en-US" sz="4000" b="1" dirty="0">
              <a:solidFill>
                <a:schemeClr val="bg1"/>
              </a:solidFill>
            </a:endParaRPr>
          </a:p>
        </p:txBody>
      </p:sp>
    </p:spTree>
    <p:extLst>
      <p:ext uri="{BB962C8B-B14F-4D97-AF65-F5344CB8AC3E}">
        <p14:creationId xmlns:p14="http://schemas.microsoft.com/office/powerpoint/2010/main" val="398593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5D11A-4A35-78E5-DFF9-A929E72ABE1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DF6D240-4A00-2181-7461-70534FA3DBDE}"/>
              </a:ext>
            </a:extLst>
          </p:cNvPr>
          <p:cNvGrpSpPr/>
          <p:nvPr/>
        </p:nvGrpSpPr>
        <p:grpSpPr>
          <a:xfrm>
            <a:off x="-337812" y="60359"/>
            <a:ext cx="7557654" cy="10287000"/>
            <a:chOff x="0" y="0"/>
            <a:chExt cx="2556540" cy="3479800"/>
          </a:xfrm>
        </p:grpSpPr>
        <p:sp>
          <p:nvSpPr>
            <p:cNvPr id="3" name="Freeform 3">
              <a:extLst>
                <a:ext uri="{FF2B5EF4-FFF2-40B4-BE49-F238E27FC236}">
                  <a16:creationId xmlns:a16="http://schemas.microsoft.com/office/drawing/2014/main" id="{A0BCC313-2A2F-C1F6-49B6-838372F1A3C4}"/>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760E58C2-3AD8-B7D7-2A6B-FAB4265193D0}"/>
              </a:ext>
            </a:extLst>
          </p:cNvPr>
          <p:cNvGrpSpPr/>
          <p:nvPr/>
        </p:nvGrpSpPr>
        <p:grpSpPr>
          <a:xfrm>
            <a:off x="-337812" y="5994818"/>
            <a:ext cx="7693546" cy="7693546"/>
            <a:chOff x="0" y="0"/>
            <a:chExt cx="10258062" cy="10258062"/>
          </a:xfrm>
        </p:grpSpPr>
        <p:grpSp>
          <p:nvGrpSpPr>
            <p:cNvPr id="5" name="Group 5">
              <a:extLst>
                <a:ext uri="{FF2B5EF4-FFF2-40B4-BE49-F238E27FC236}">
                  <a16:creationId xmlns:a16="http://schemas.microsoft.com/office/drawing/2014/main" id="{A0F969E3-B546-035D-0BB4-376347B995E6}"/>
                </a:ext>
              </a:extLst>
            </p:cNvPr>
            <p:cNvGrpSpPr/>
            <p:nvPr/>
          </p:nvGrpSpPr>
          <p:grpSpPr>
            <a:xfrm>
              <a:off x="0" y="0"/>
              <a:ext cx="10258062" cy="10258062"/>
              <a:chOff x="0" y="0"/>
              <a:chExt cx="6350000" cy="6350000"/>
            </a:xfrm>
          </p:grpSpPr>
          <p:sp>
            <p:nvSpPr>
              <p:cNvPr id="6" name="Freeform 6">
                <a:extLst>
                  <a:ext uri="{FF2B5EF4-FFF2-40B4-BE49-F238E27FC236}">
                    <a16:creationId xmlns:a16="http://schemas.microsoft.com/office/drawing/2014/main" id="{D4005BD3-B266-F969-6C33-33BBD277483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6540DE0B-49A4-5E98-216E-2EC2519277C0}"/>
                </a:ext>
              </a:extLst>
            </p:cNvPr>
            <p:cNvGrpSpPr/>
            <p:nvPr/>
          </p:nvGrpSpPr>
          <p:grpSpPr>
            <a:xfrm>
              <a:off x="940003" y="940003"/>
              <a:ext cx="8378056" cy="8378056"/>
              <a:chOff x="0" y="0"/>
              <a:chExt cx="6350000" cy="6350000"/>
            </a:xfrm>
          </p:grpSpPr>
          <p:sp>
            <p:nvSpPr>
              <p:cNvPr id="8" name="Freeform 8">
                <a:extLst>
                  <a:ext uri="{FF2B5EF4-FFF2-40B4-BE49-F238E27FC236}">
                    <a16:creationId xmlns:a16="http://schemas.microsoft.com/office/drawing/2014/main" id="{F8CF9055-7207-D132-058E-722B4993154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4" name="TextBox 14">
            <a:extLst>
              <a:ext uri="{FF2B5EF4-FFF2-40B4-BE49-F238E27FC236}">
                <a16:creationId xmlns:a16="http://schemas.microsoft.com/office/drawing/2014/main" id="{E5692D83-4082-171E-4363-C12E86384822}"/>
              </a:ext>
            </a:extLst>
          </p:cNvPr>
          <p:cNvSpPr txBox="1"/>
          <p:nvPr/>
        </p:nvSpPr>
        <p:spPr>
          <a:xfrm>
            <a:off x="446353" y="1615217"/>
            <a:ext cx="6125215" cy="1974195"/>
          </a:xfrm>
          <a:prstGeom prst="rect">
            <a:avLst/>
          </a:prstGeom>
        </p:spPr>
        <p:txBody>
          <a:bodyPr lIns="0" tIns="0" rIns="0" bIns="0" rtlCol="0" anchor="t">
            <a:spAutoFit/>
          </a:bodyPr>
          <a:lstStyle/>
          <a:p>
            <a:pPr algn="ctr">
              <a:lnSpc>
                <a:spcPts val="7679"/>
              </a:lnSpc>
            </a:pPr>
            <a:r>
              <a:rPr lang="en-US" sz="6399" b="1" dirty="0">
                <a:solidFill>
                  <a:srgbClr val="FFFFFF"/>
                </a:solidFill>
                <a:latin typeface="Now Bold"/>
                <a:ea typeface="Now Bold"/>
                <a:cs typeface="Now Bold"/>
                <a:sym typeface="Now Bold"/>
              </a:rPr>
              <a:t>Team Members</a:t>
            </a:r>
          </a:p>
        </p:txBody>
      </p:sp>
      <p:pic>
        <p:nvPicPr>
          <p:cNvPr id="49" name="Picture 48" descr="A group of people carrying blocks&#10;&#10;AI-generated content may be incorrect.">
            <a:extLst>
              <a:ext uri="{FF2B5EF4-FFF2-40B4-BE49-F238E27FC236}">
                <a16:creationId xmlns:a16="http://schemas.microsoft.com/office/drawing/2014/main" id="{E13D62C9-84AB-4C17-F261-21F6891309D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1122" l="10000" r="90000">
                        <a14:foregroundMark x1="46054" y1="65000" x2="47075" y2="63776"/>
                        <a14:foregroundMark x1="47211" y1="62551" x2="47687" y2="67653"/>
                        <a14:foregroundMark x1="31565" y1="59082" x2="30884" y2="56327"/>
                        <a14:foregroundMark x1="60000" y1="53673" x2="62925" y2="53367"/>
                        <a14:foregroundMark x1="47551" y1="82347" x2="47211" y2="85816"/>
                        <a14:foregroundMark x1="45918" y1="85204" x2="44626" y2="85816"/>
                        <a14:foregroundMark x1="46259" y1="90204" x2="44898" y2="90204"/>
                        <a14:foregroundMark x1="44626" y1="88265" x2="45238" y2="87755"/>
                        <a14:foregroundMark x1="42993" y1="82041" x2="42653" y2="82347"/>
                        <a14:backgroundMark x1="83129" y1="91837" x2="83129" y2="91837"/>
                        <a14:backgroundMark x1="83333" y1="91837" x2="83333" y2="91633"/>
                        <a14:backgroundMark x1="83605" y1="91633" x2="82993" y2="90918"/>
                        <a14:backgroundMark x1="84286" y1="91122" x2="81497" y2="91122"/>
                        <a14:backgroundMark x1="83265" y1="91327" x2="81497" y2="91429"/>
                      </a14:backgroundRemoval>
                    </a14:imgEffect>
                  </a14:imgLayer>
                </a14:imgProps>
              </a:ext>
              <a:ext uri="{28A0092B-C50C-407E-A947-70E740481C1C}">
                <a14:useLocalDpi xmlns:a14="http://schemas.microsoft.com/office/drawing/2010/main" val="0"/>
              </a:ext>
            </a:extLst>
          </a:blip>
          <a:stretch>
            <a:fillRect/>
          </a:stretch>
        </p:blipFill>
        <p:spPr>
          <a:xfrm>
            <a:off x="-1306884" y="4294414"/>
            <a:ext cx="9495798" cy="6330532"/>
          </a:xfrm>
          <a:prstGeom prst="rect">
            <a:avLst/>
          </a:prstGeom>
        </p:spPr>
      </p:pic>
      <p:sp>
        <p:nvSpPr>
          <p:cNvPr id="80" name="TextBox 79">
            <a:extLst>
              <a:ext uri="{FF2B5EF4-FFF2-40B4-BE49-F238E27FC236}">
                <a16:creationId xmlns:a16="http://schemas.microsoft.com/office/drawing/2014/main" id="{3AA3DEE6-4A49-721D-FC68-6E64E00676B6}"/>
              </a:ext>
            </a:extLst>
          </p:cNvPr>
          <p:cNvSpPr txBox="1"/>
          <p:nvPr/>
        </p:nvSpPr>
        <p:spPr>
          <a:xfrm>
            <a:off x="8188914" y="2541338"/>
            <a:ext cx="8602779"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Abdelrahman Elsayed Mohamed</a:t>
            </a:r>
          </a:p>
        </p:txBody>
      </p:sp>
      <p:sp>
        <p:nvSpPr>
          <p:cNvPr id="81" name="TextBox 80">
            <a:extLst>
              <a:ext uri="{FF2B5EF4-FFF2-40B4-BE49-F238E27FC236}">
                <a16:creationId xmlns:a16="http://schemas.microsoft.com/office/drawing/2014/main" id="{98AD11FF-F201-6149-83EA-98184966172B}"/>
              </a:ext>
            </a:extLst>
          </p:cNvPr>
          <p:cNvSpPr txBox="1"/>
          <p:nvPr/>
        </p:nvSpPr>
        <p:spPr>
          <a:xfrm>
            <a:off x="8251377" y="3440839"/>
            <a:ext cx="8142790"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Abdallah Mohamed Abdallah </a:t>
            </a:r>
          </a:p>
        </p:txBody>
      </p:sp>
      <p:sp>
        <p:nvSpPr>
          <p:cNvPr id="82" name="TextBox 81">
            <a:extLst>
              <a:ext uri="{FF2B5EF4-FFF2-40B4-BE49-F238E27FC236}">
                <a16:creationId xmlns:a16="http://schemas.microsoft.com/office/drawing/2014/main" id="{8E5E5D35-1F9F-BE51-1F5F-A5F55E0ACE46}"/>
              </a:ext>
            </a:extLst>
          </p:cNvPr>
          <p:cNvSpPr txBox="1"/>
          <p:nvPr/>
        </p:nvSpPr>
        <p:spPr>
          <a:xfrm>
            <a:off x="8368425" y="4396576"/>
            <a:ext cx="7854386"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Mazen Mostafa Abo-</a:t>
            </a:r>
            <a:r>
              <a:rPr lang="en-US" sz="4400" b="1" dirty="0" err="1">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ElYazeed</a:t>
            </a:r>
            <a:endPar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endParaRPr>
          </a:p>
        </p:txBody>
      </p:sp>
      <p:sp>
        <p:nvSpPr>
          <p:cNvPr id="83" name="TextBox 82">
            <a:extLst>
              <a:ext uri="{FF2B5EF4-FFF2-40B4-BE49-F238E27FC236}">
                <a16:creationId xmlns:a16="http://schemas.microsoft.com/office/drawing/2014/main" id="{166A72D0-5792-3C0D-FF2C-C4A384281E34}"/>
              </a:ext>
            </a:extLst>
          </p:cNvPr>
          <p:cNvSpPr txBox="1"/>
          <p:nvPr/>
        </p:nvSpPr>
        <p:spPr>
          <a:xfrm>
            <a:off x="8844971" y="5391243"/>
            <a:ext cx="6800127"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Mazen Ehab Gamal </a:t>
            </a:r>
          </a:p>
        </p:txBody>
      </p:sp>
      <p:sp>
        <p:nvSpPr>
          <p:cNvPr id="84" name="TextBox 83">
            <a:extLst>
              <a:ext uri="{FF2B5EF4-FFF2-40B4-BE49-F238E27FC236}">
                <a16:creationId xmlns:a16="http://schemas.microsoft.com/office/drawing/2014/main" id="{83E3C87F-9E62-E619-8100-4A32381B9FA9}"/>
              </a:ext>
            </a:extLst>
          </p:cNvPr>
          <p:cNvSpPr txBox="1"/>
          <p:nvPr/>
        </p:nvSpPr>
        <p:spPr>
          <a:xfrm>
            <a:off x="8826819" y="6273353"/>
            <a:ext cx="7043193"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Omar Ayman Mohamed</a:t>
            </a:r>
          </a:p>
        </p:txBody>
      </p:sp>
      <p:grpSp>
        <p:nvGrpSpPr>
          <p:cNvPr id="85" name="Group 84">
            <a:extLst>
              <a:ext uri="{FF2B5EF4-FFF2-40B4-BE49-F238E27FC236}">
                <a16:creationId xmlns:a16="http://schemas.microsoft.com/office/drawing/2014/main" id="{A5BEFCB4-03A0-1085-2E98-B6507802759B}"/>
              </a:ext>
            </a:extLst>
          </p:cNvPr>
          <p:cNvGrpSpPr/>
          <p:nvPr/>
        </p:nvGrpSpPr>
        <p:grpSpPr>
          <a:xfrm>
            <a:off x="7312378" y="2400300"/>
            <a:ext cx="9451622" cy="1107996"/>
            <a:chOff x="1600200" y="1406744"/>
            <a:chExt cx="9451622" cy="1107996"/>
          </a:xfrm>
        </p:grpSpPr>
        <p:sp>
          <p:nvSpPr>
            <p:cNvPr id="86" name="Rectangle 85">
              <a:extLst>
                <a:ext uri="{FF2B5EF4-FFF2-40B4-BE49-F238E27FC236}">
                  <a16:creationId xmlns:a16="http://schemas.microsoft.com/office/drawing/2014/main" id="{7EA01E6F-CEA0-7DC5-C769-9089B7819552}"/>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7" name="Rectangle 86">
              <a:extLst>
                <a:ext uri="{FF2B5EF4-FFF2-40B4-BE49-F238E27FC236}">
                  <a16:creationId xmlns:a16="http://schemas.microsoft.com/office/drawing/2014/main" id="{CD2C2502-EB2A-9496-E657-2BD29CF70683}"/>
                </a:ext>
              </a:extLst>
            </p:cNvPr>
            <p:cNvSpPr/>
            <p:nvPr/>
          </p:nvSpPr>
          <p:spPr>
            <a:xfrm>
              <a:off x="1944545" y="1522248"/>
              <a:ext cx="9107277"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88" name="TextBox 87">
              <a:extLst>
                <a:ext uri="{FF2B5EF4-FFF2-40B4-BE49-F238E27FC236}">
                  <a16:creationId xmlns:a16="http://schemas.microsoft.com/office/drawing/2014/main" id="{2923F84B-39E3-77A4-4A7C-BF23DFEECD5E}"/>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1</a:t>
              </a:r>
            </a:p>
          </p:txBody>
        </p:sp>
      </p:grpSp>
      <p:grpSp>
        <p:nvGrpSpPr>
          <p:cNvPr id="89" name="Group 88">
            <a:extLst>
              <a:ext uri="{FF2B5EF4-FFF2-40B4-BE49-F238E27FC236}">
                <a16:creationId xmlns:a16="http://schemas.microsoft.com/office/drawing/2014/main" id="{FF7572EE-B178-77DC-1D49-B3F68B679E4B}"/>
              </a:ext>
            </a:extLst>
          </p:cNvPr>
          <p:cNvGrpSpPr/>
          <p:nvPr/>
        </p:nvGrpSpPr>
        <p:grpSpPr>
          <a:xfrm>
            <a:off x="7233356" y="3351973"/>
            <a:ext cx="9530644" cy="1107996"/>
            <a:chOff x="1600200" y="1406744"/>
            <a:chExt cx="8273004" cy="1107996"/>
          </a:xfrm>
        </p:grpSpPr>
        <p:sp>
          <p:nvSpPr>
            <p:cNvPr id="90" name="Rectangle 89">
              <a:extLst>
                <a:ext uri="{FF2B5EF4-FFF2-40B4-BE49-F238E27FC236}">
                  <a16:creationId xmlns:a16="http://schemas.microsoft.com/office/drawing/2014/main" id="{BEAFEC0D-F348-DAF6-BFAC-DB7E85707922}"/>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Rectangle 90">
              <a:extLst>
                <a:ext uri="{FF2B5EF4-FFF2-40B4-BE49-F238E27FC236}">
                  <a16:creationId xmlns:a16="http://schemas.microsoft.com/office/drawing/2014/main" id="{82F7342A-8061-7012-A0B1-BD8AF872ADAA}"/>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2" name="TextBox 91">
              <a:extLst>
                <a:ext uri="{FF2B5EF4-FFF2-40B4-BE49-F238E27FC236}">
                  <a16:creationId xmlns:a16="http://schemas.microsoft.com/office/drawing/2014/main" id="{6CEB91D1-BD0A-B9CA-FD59-8F5F3FF41E78}"/>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2</a:t>
              </a:r>
            </a:p>
          </p:txBody>
        </p:sp>
      </p:grpSp>
      <p:grpSp>
        <p:nvGrpSpPr>
          <p:cNvPr id="93" name="Group 92">
            <a:extLst>
              <a:ext uri="{FF2B5EF4-FFF2-40B4-BE49-F238E27FC236}">
                <a16:creationId xmlns:a16="http://schemas.microsoft.com/office/drawing/2014/main" id="{49EAFEAC-889D-419D-6EC8-C75412283147}"/>
              </a:ext>
            </a:extLst>
          </p:cNvPr>
          <p:cNvGrpSpPr/>
          <p:nvPr/>
        </p:nvGrpSpPr>
        <p:grpSpPr>
          <a:xfrm>
            <a:off x="7266040" y="4320111"/>
            <a:ext cx="9656004" cy="1107996"/>
            <a:chOff x="1600200" y="1406744"/>
            <a:chExt cx="8273004" cy="1107996"/>
          </a:xfrm>
        </p:grpSpPr>
        <p:sp>
          <p:nvSpPr>
            <p:cNvPr id="94" name="Rectangle 93">
              <a:extLst>
                <a:ext uri="{FF2B5EF4-FFF2-40B4-BE49-F238E27FC236}">
                  <a16:creationId xmlns:a16="http://schemas.microsoft.com/office/drawing/2014/main" id="{B09D60AD-1EE7-2907-7810-D35A07197C81}"/>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5" name="Rectangle 94">
              <a:extLst>
                <a:ext uri="{FF2B5EF4-FFF2-40B4-BE49-F238E27FC236}">
                  <a16:creationId xmlns:a16="http://schemas.microsoft.com/office/drawing/2014/main" id="{20DDC356-B62A-1DA1-5D6C-CE7EC56714F4}"/>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6" name="TextBox 95">
              <a:extLst>
                <a:ext uri="{FF2B5EF4-FFF2-40B4-BE49-F238E27FC236}">
                  <a16:creationId xmlns:a16="http://schemas.microsoft.com/office/drawing/2014/main" id="{BD7113C0-FD3C-B1DE-34DF-4CB9A6F00B30}"/>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3</a:t>
              </a:r>
            </a:p>
          </p:txBody>
        </p:sp>
      </p:grpSp>
      <p:grpSp>
        <p:nvGrpSpPr>
          <p:cNvPr id="97" name="Group 96">
            <a:extLst>
              <a:ext uri="{FF2B5EF4-FFF2-40B4-BE49-F238E27FC236}">
                <a16:creationId xmlns:a16="http://schemas.microsoft.com/office/drawing/2014/main" id="{65108836-97AC-0215-08F8-701AE3B7A440}"/>
              </a:ext>
            </a:extLst>
          </p:cNvPr>
          <p:cNvGrpSpPr/>
          <p:nvPr/>
        </p:nvGrpSpPr>
        <p:grpSpPr>
          <a:xfrm>
            <a:off x="7239000" y="5314081"/>
            <a:ext cx="9530644" cy="1107996"/>
            <a:chOff x="1600200" y="1406744"/>
            <a:chExt cx="8273004" cy="1107996"/>
          </a:xfrm>
        </p:grpSpPr>
        <p:sp>
          <p:nvSpPr>
            <p:cNvPr id="98" name="Rectangle 97">
              <a:extLst>
                <a:ext uri="{FF2B5EF4-FFF2-40B4-BE49-F238E27FC236}">
                  <a16:creationId xmlns:a16="http://schemas.microsoft.com/office/drawing/2014/main" id="{EC2B6264-5853-7A27-030E-D9DD1E87F94E}"/>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508895CC-E2C6-BCA1-A91D-D42CFC131D8D}"/>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00" name="TextBox 99">
              <a:extLst>
                <a:ext uri="{FF2B5EF4-FFF2-40B4-BE49-F238E27FC236}">
                  <a16:creationId xmlns:a16="http://schemas.microsoft.com/office/drawing/2014/main" id="{6E4E08E3-BE22-CFCA-A6A0-499D133ED598}"/>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4</a:t>
              </a:r>
            </a:p>
          </p:txBody>
        </p:sp>
      </p:grpSp>
      <p:grpSp>
        <p:nvGrpSpPr>
          <p:cNvPr id="101" name="Group 100">
            <a:extLst>
              <a:ext uri="{FF2B5EF4-FFF2-40B4-BE49-F238E27FC236}">
                <a16:creationId xmlns:a16="http://schemas.microsoft.com/office/drawing/2014/main" id="{394342F6-509B-F648-9D69-458B8D8A6863}"/>
              </a:ext>
            </a:extLst>
          </p:cNvPr>
          <p:cNvGrpSpPr/>
          <p:nvPr/>
        </p:nvGrpSpPr>
        <p:grpSpPr>
          <a:xfrm>
            <a:off x="7244644" y="6259483"/>
            <a:ext cx="9656004" cy="1107996"/>
            <a:chOff x="1600200" y="1406744"/>
            <a:chExt cx="8273004" cy="1107996"/>
          </a:xfrm>
        </p:grpSpPr>
        <p:sp>
          <p:nvSpPr>
            <p:cNvPr id="102" name="Rectangle 101">
              <a:extLst>
                <a:ext uri="{FF2B5EF4-FFF2-40B4-BE49-F238E27FC236}">
                  <a16:creationId xmlns:a16="http://schemas.microsoft.com/office/drawing/2014/main" id="{50FF5899-A69A-1BC8-224C-433496B80F72}"/>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Rectangle 102">
              <a:extLst>
                <a:ext uri="{FF2B5EF4-FFF2-40B4-BE49-F238E27FC236}">
                  <a16:creationId xmlns:a16="http://schemas.microsoft.com/office/drawing/2014/main" id="{7E771A00-0CAF-3FF1-8AEE-74C20360AE84}"/>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04" name="TextBox 103">
              <a:extLst>
                <a:ext uri="{FF2B5EF4-FFF2-40B4-BE49-F238E27FC236}">
                  <a16:creationId xmlns:a16="http://schemas.microsoft.com/office/drawing/2014/main" id="{7C8ED2C0-17CF-371D-D2FC-2E42D040B4EA}"/>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5</a:t>
              </a:r>
            </a:p>
          </p:txBody>
        </p:sp>
      </p:grpSp>
      <p:sp>
        <p:nvSpPr>
          <p:cNvPr id="105" name="TextBox 104">
            <a:extLst>
              <a:ext uri="{FF2B5EF4-FFF2-40B4-BE49-F238E27FC236}">
                <a16:creationId xmlns:a16="http://schemas.microsoft.com/office/drawing/2014/main" id="{9A8ED75C-3AD1-9802-C96E-43CC31F42D33}"/>
              </a:ext>
            </a:extLst>
          </p:cNvPr>
          <p:cNvSpPr txBox="1"/>
          <p:nvPr/>
        </p:nvSpPr>
        <p:spPr>
          <a:xfrm>
            <a:off x="8473811" y="7297653"/>
            <a:ext cx="7854385"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Seif El-Eslam Mohamed Yahia</a:t>
            </a:r>
          </a:p>
        </p:txBody>
      </p:sp>
      <p:grpSp>
        <p:nvGrpSpPr>
          <p:cNvPr id="106" name="Group 105">
            <a:extLst>
              <a:ext uri="{FF2B5EF4-FFF2-40B4-BE49-F238E27FC236}">
                <a16:creationId xmlns:a16="http://schemas.microsoft.com/office/drawing/2014/main" id="{89C93555-E639-32B8-3302-0ACB66659309}"/>
              </a:ext>
            </a:extLst>
          </p:cNvPr>
          <p:cNvGrpSpPr/>
          <p:nvPr/>
        </p:nvGrpSpPr>
        <p:grpSpPr>
          <a:xfrm>
            <a:off x="7246284" y="7204885"/>
            <a:ext cx="9599560" cy="1107996"/>
            <a:chOff x="1600200" y="1406744"/>
            <a:chExt cx="8273004" cy="1107996"/>
          </a:xfrm>
        </p:grpSpPr>
        <p:sp>
          <p:nvSpPr>
            <p:cNvPr id="107" name="Rectangle 106">
              <a:extLst>
                <a:ext uri="{FF2B5EF4-FFF2-40B4-BE49-F238E27FC236}">
                  <a16:creationId xmlns:a16="http://schemas.microsoft.com/office/drawing/2014/main" id="{1C87203E-3671-CEED-7A35-B77F26A4D96B}"/>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 name="Rectangle 107">
              <a:extLst>
                <a:ext uri="{FF2B5EF4-FFF2-40B4-BE49-F238E27FC236}">
                  <a16:creationId xmlns:a16="http://schemas.microsoft.com/office/drawing/2014/main" id="{B71D4D7A-1E72-1DB5-E7F2-7FD4497672ED}"/>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09" name="TextBox 108">
              <a:extLst>
                <a:ext uri="{FF2B5EF4-FFF2-40B4-BE49-F238E27FC236}">
                  <a16:creationId xmlns:a16="http://schemas.microsoft.com/office/drawing/2014/main" id="{E836698C-F90A-44BE-FB28-5CC7947CA305}"/>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6</a:t>
              </a:r>
            </a:p>
          </p:txBody>
        </p:sp>
      </p:grpSp>
    </p:spTree>
    <p:extLst>
      <p:ext uri="{BB962C8B-B14F-4D97-AF65-F5344CB8AC3E}">
        <p14:creationId xmlns:p14="http://schemas.microsoft.com/office/powerpoint/2010/main" val="2999733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3998A-9802-C95F-4536-4C15DC8B205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230F328-7B9B-343C-64A8-A90E11FF5B94}"/>
              </a:ext>
            </a:extLst>
          </p:cNvPr>
          <p:cNvGrpSpPr/>
          <p:nvPr/>
        </p:nvGrpSpPr>
        <p:grpSpPr>
          <a:xfrm>
            <a:off x="-337812" y="-266700"/>
            <a:ext cx="7557654" cy="10614059"/>
            <a:chOff x="0" y="0"/>
            <a:chExt cx="2556540" cy="3479800"/>
          </a:xfrm>
        </p:grpSpPr>
        <p:sp>
          <p:nvSpPr>
            <p:cNvPr id="3" name="Freeform 3">
              <a:extLst>
                <a:ext uri="{FF2B5EF4-FFF2-40B4-BE49-F238E27FC236}">
                  <a16:creationId xmlns:a16="http://schemas.microsoft.com/office/drawing/2014/main" id="{998330F8-F9D6-0C8D-29B2-ADDD9ACC5F58}"/>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236ED3C3-132B-3F0B-308E-4A0B4BDCD6AD}"/>
              </a:ext>
            </a:extLst>
          </p:cNvPr>
          <p:cNvGrpSpPr/>
          <p:nvPr/>
        </p:nvGrpSpPr>
        <p:grpSpPr>
          <a:xfrm>
            <a:off x="-337812" y="5994818"/>
            <a:ext cx="7693546" cy="7693546"/>
            <a:chOff x="0" y="0"/>
            <a:chExt cx="10258062" cy="10258062"/>
          </a:xfrm>
        </p:grpSpPr>
        <p:grpSp>
          <p:nvGrpSpPr>
            <p:cNvPr id="5" name="Group 5">
              <a:extLst>
                <a:ext uri="{FF2B5EF4-FFF2-40B4-BE49-F238E27FC236}">
                  <a16:creationId xmlns:a16="http://schemas.microsoft.com/office/drawing/2014/main" id="{4ED7A11C-02B4-AE86-C528-CD53AE92E671}"/>
                </a:ext>
              </a:extLst>
            </p:cNvPr>
            <p:cNvGrpSpPr/>
            <p:nvPr/>
          </p:nvGrpSpPr>
          <p:grpSpPr>
            <a:xfrm>
              <a:off x="0" y="0"/>
              <a:ext cx="10258062" cy="10258062"/>
              <a:chOff x="0" y="0"/>
              <a:chExt cx="6350000" cy="6350000"/>
            </a:xfrm>
          </p:grpSpPr>
          <p:sp>
            <p:nvSpPr>
              <p:cNvPr id="6" name="Freeform 6">
                <a:extLst>
                  <a:ext uri="{FF2B5EF4-FFF2-40B4-BE49-F238E27FC236}">
                    <a16:creationId xmlns:a16="http://schemas.microsoft.com/office/drawing/2014/main" id="{CC23CF79-8478-C1E7-6467-9544830B0E7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C5194562-0E56-15B7-1DB7-9C9A8261E055}"/>
                </a:ext>
              </a:extLst>
            </p:cNvPr>
            <p:cNvGrpSpPr/>
            <p:nvPr/>
          </p:nvGrpSpPr>
          <p:grpSpPr>
            <a:xfrm>
              <a:off x="940003" y="940003"/>
              <a:ext cx="8378056" cy="8378056"/>
              <a:chOff x="0" y="0"/>
              <a:chExt cx="6350000" cy="6350000"/>
            </a:xfrm>
          </p:grpSpPr>
          <p:sp>
            <p:nvSpPr>
              <p:cNvPr id="8" name="Freeform 8">
                <a:extLst>
                  <a:ext uri="{FF2B5EF4-FFF2-40B4-BE49-F238E27FC236}">
                    <a16:creationId xmlns:a16="http://schemas.microsoft.com/office/drawing/2014/main" id="{F905ABE8-3773-24C0-85BE-B2CB8D73DAE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4" name="TextBox 14">
            <a:extLst>
              <a:ext uri="{FF2B5EF4-FFF2-40B4-BE49-F238E27FC236}">
                <a16:creationId xmlns:a16="http://schemas.microsoft.com/office/drawing/2014/main" id="{F00EC779-B577-C5C6-A7F0-8680F62C7FC8}"/>
              </a:ext>
            </a:extLst>
          </p:cNvPr>
          <p:cNvSpPr txBox="1"/>
          <p:nvPr/>
        </p:nvSpPr>
        <p:spPr>
          <a:xfrm>
            <a:off x="446353" y="1615217"/>
            <a:ext cx="6125215" cy="1974195"/>
          </a:xfrm>
          <a:prstGeom prst="rect">
            <a:avLst/>
          </a:prstGeom>
        </p:spPr>
        <p:txBody>
          <a:bodyPr lIns="0" tIns="0" rIns="0" bIns="0" rtlCol="0" anchor="t">
            <a:spAutoFit/>
          </a:bodyPr>
          <a:lstStyle/>
          <a:p>
            <a:pPr algn="ctr">
              <a:lnSpc>
                <a:spcPts val="7679"/>
              </a:lnSpc>
            </a:pPr>
            <a:r>
              <a:rPr lang="en-US" sz="6399" b="1" dirty="0">
                <a:solidFill>
                  <a:srgbClr val="FFFFFF"/>
                </a:solidFill>
                <a:latin typeface="Now Bold"/>
                <a:ea typeface="Now Bold"/>
                <a:cs typeface="Now Bold"/>
                <a:sym typeface="Now Bold"/>
              </a:rPr>
              <a:t>Team Members</a:t>
            </a:r>
          </a:p>
        </p:txBody>
      </p:sp>
      <p:pic>
        <p:nvPicPr>
          <p:cNvPr id="49" name="Picture 48" descr="A group of people carrying blocks&#10;&#10;AI-generated content may be incorrect.">
            <a:extLst>
              <a:ext uri="{FF2B5EF4-FFF2-40B4-BE49-F238E27FC236}">
                <a16:creationId xmlns:a16="http://schemas.microsoft.com/office/drawing/2014/main" id="{7D3524DA-07ED-2963-3E9E-FADCE3C2D20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1122" l="10000" r="90000">
                        <a14:foregroundMark x1="46054" y1="65000" x2="47075" y2="63776"/>
                        <a14:foregroundMark x1="47211" y1="62551" x2="47687" y2="67653"/>
                        <a14:foregroundMark x1="31565" y1="59082" x2="30884" y2="56327"/>
                        <a14:foregroundMark x1="60000" y1="53673" x2="62925" y2="53367"/>
                        <a14:foregroundMark x1="47551" y1="82347" x2="47211" y2="85816"/>
                        <a14:foregroundMark x1="45918" y1="85204" x2="44626" y2="85816"/>
                        <a14:foregroundMark x1="46259" y1="90204" x2="44898" y2="90204"/>
                        <a14:foregroundMark x1="44626" y1="88265" x2="45238" y2="87755"/>
                        <a14:foregroundMark x1="42993" y1="82041" x2="42653" y2="82347"/>
                        <a14:backgroundMark x1="83129" y1="91837" x2="83129" y2="91837"/>
                        <a14:backgroundMark x1="83333" y1="91837" x2="83333" y2="91633"/>
                        <a14:backgroundMark x1="83605" y1="91633" x2="82993" y2="90918"/>
                        <a14:backgroundMark x1="84286" y1="91122" x2="81497" y2="91122"/>
                        <a14:backgroundMark x1="83265" y1="91327" x2="81497" y2="91429"/>
                      </a14:backgroundRemoval>
                    </a14:imgEffect>
                  </a14:imgLayer>
                </a14:imgProps>
              </a:ext>
              <a:ext uri="{28A0092B-C50C-407E-A947-70E740481C1C}">
                <a14:useLocalDpi xmlns:a14="http://schemas.microsoft.com/office/drawing/2010/main" val="0"/>
              </a:ext>
            </a:extLst>
          </a:blip>
          <a:stretch>
            <a:fillRect/>
          </a:stretch>
        </p:blipFill>
        <p:spPr>
          <a:xfrm>
            <a:off x="-1306884" y="4294414"/>
            <a:ext cx="9495798" cy="6330532"/>
          </a:xfrm>
          <a:prstGeom prst="rect">
            <a:avLst/>
          </a:prstGeom>
        </p:spPr>
      </p:pic>
      <p:sp>
        <p:nvSpPr>
          <p:cNvPr id="80" name="TextBox 79">
            <a:extLst>
              <a:ext uri="{FF2B5EF4-FFF2-40B4-BE49-F238E27FC236}">
                <a16:creationId xmlns:a16="http://schemas.microsoft.com/office/drawing/2014/main" id="{4CC8EADF-699A-3EBD-111D-4E2C6F1405F7}"/>
              </a:ext>
            </a:extLst>
          </p:cNvPr>
          <p:cNvSpPr txBox="1"/>
          <p:nvPr/>
        </p:nvSpPr>
        <p:spPr>
          <a:xfrm>
            <a:off x="8188914" y="2541338"/>
            <a:ext cx="8602779"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Abdelrahman Elsayed Mohamed</a:t>
            </a:r>
          </a:p>
        </p:txBody>
      </p:sp>
      <p:sp>
        <p:nvSpPr>
          <p:cNvPr id="81" name="TextBox 80">
            <a:extLst>
              <a:ext uri="{FF2B5EF4-FFF2-40B4-BE49-F238E27FC236}">
                <a16:creationId xmlns:a16="http://schemas.microsoft.com/office/drawing/2014/main" id="{D6E6FB7A-0D1B-06D5-A46E-B4C8AB4BAD48}"/>
              </a:ext>
            </a:extLst>
          </p:cNvPr>
          <p:cNvSpPr txBox="1"/>
          <p:nvPr/>
        </p:nvSpPr>
        <p:spPr>
          <a:xfrm>
            <a:off x="8251377" y="3440839"/>
            <a:ext cx="8142790"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Abdallah Mohamed Abdallah </a:t>
            </a:r>
          </a:p>
        </p:txBody>
      </p:sp>
      <p:sp>
        <p:nvSpPr>
          <p:cNvPr id="82" name="TextBox 81">
            <a:extLst>
              <a:ext uri="{FF2B5EF4-FFF2-40B4-BE49-F238E27FC236}">
                <a16:creationId xmlns:a16="http://schemas.microsoft.com/office/drawing/2014/main" id="{A5827C9C-A71F-5273-650E-6F5959E5A0DD}"/>
              </a:ext>
            </a:extLst>
          </p:cNvPr>
          <p:cNvSpPr txBox="1"/>
          <p:nvPr/>
        </p:nvSpPr>
        <p:spPr>
          <a:xfrm>
            <a:off x="8368425" y="4396576"/>
            <a:ext cx="7854386"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Mazen Mostafa Abo-</a:t>
            </a:r>
            <a:r>
              <a:rPr lang="en-US" sz="4400" b="1" dirty="0" err="1">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ElYazeed</a:t>
            </a:r>
            <a:endPar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endParaRPr>
          </a:p>
        </p:txBody>
      </p:sp>
      <p:sp>
        <p:nvSpPr>
          <p:cNvPr id="83" name="TextBox 82">
            <a:extLst>
              <a:ext uri="{FF2B5EF4-FFF2-40B4-BE49-F238E27FC236}">
                <a16:creationId xmlns:a16="http://schemas.microsoft.com/office/drawing/2014/main" id="{C0FAC68A-54FE-B398-6F42-DA1A5588D5E6}"/>
              </a:ext>
            </a:extLst>
          </p:cNvPr>
          <p:cNvSpPr txBox="1"/>
          <p:nvPr/>
        </p:nvSpPr>
        <p:spPr>
          <a:xfrm>
            <a:off x="8844971" y="5391243"/>
            <a:ext cx="6800127"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Mazen Ehab Gamal </a:t>
            </a:r>
          </a:p>
        </p:txBody>
      </p:sp>
      <p:sp>
        <p:nvSpPr>
          <p:cNvPr id="84" name="TextBox 83">
            <a:extLst>
              <a:ext uri="{FF2B5EF4-FFF2-40B4-BE49-F238E27FC236}">
                <a16:creationId xmlns:a16="http://schemas.microsoft.com/office/drawing/2014/main" id="{AB93AD35-16E0-5331-52C2-5942C4E53F73}"/>
              </a:ext>
            </a:extLst>
          </p:cNvPr>
          <p:cNvSpPr txBox="1"/>
          <p:nvPr/>
        </p:nvSpPr>
        <p:spPr>
          <a:xfrm>
            <a:off x="8826819" y="6273353"/>
            <a:ext cx="7043193"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Omar Ayman Mohamed</a:t>
            </a:r>
          </a:p>
        </p:txBody>
      </p:sp>
      <p:grpSp>
        <p:nvGrpSpPr>
          <p:cNvPr id="85" name="Group 84">
            <a:extLst>
              <a:ext uri="{FF2B5EF4-FFF2-40B4-BE49-F238E27FC236}">
                <a16:creationId xmlns:a16="http://schemas.microsoft.com/office/drawing/2014/main" id="{7A9CA019-289F-8732-B839-5B808942C6E2}"/>
              </a:ext>
            </a:extLst>
          </p:cNvPr>
          <p:cNvGrpSpPr/>
          <p:nvPr/>
        </p:nvGrpSpPr>
        <p:grpSpPr>
          <a:xfrm>
            <a:off x="16383000" y="2400300"/>
            <a:ext cx="9451622" cy="1107996"/>
            <a:chOff x="1600200" y="1406744"/>
            <a:chExt cx="9451622" cy="1107996"/>
          </a:xfrm>
        </p:grpSpPr>
        <p:sp>
          <p:nvSpPr>
            <p:cNvPr id="86" name="Rectangle 85">
              <a:extLst>
                <a:ext uri="{FF2B5EF4-FFF2-40B4-BE49-F238E27FC236}">
                  <a16:creationId xmlns:a16="http://schemas.microsoft.com/office/drawing/2014/main" id="{CC033C91-3553-53E7-A312-BC436BCCCDC4}"/>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7" name="Rectangle 86">
              <a:extLst>
                <a:ext uri="{FF2B5EF4-FFF2-40B4-BE49-F238E27FC236}">
                  <a16:creationId xmlns:a16="http://schemas.microsoft.com/office/drawing/2014/main" id="{34593BC6-9C85-79E0-1BA0-F7FE6B1ACA9D}"/>
                </a:ext>
              </a:extLst>
            </p:cNvPr>
            <p:cNvSpPr/>
            <p:nvPr/>
          </p:nvSpPr>
          <p:spPr>
            <a:xfrm>
              <a:off x="1944545" y="1522248"/>
              <a:ext cx="9107277"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88" name="TextBox 87">
              <a:extLst>
                <a:ext uri="{FF2B5EF4-FFF2-40B4-BE49-F238E27FC236}">
                  <a16:creationId xmlns:a16="http://schemas.microsoft.com/office/drawing/2014/main" id="{FC64DEEF-43B3-D541-36D7-10869F1DCF08}"/>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1</a:t>
              </a:r>
            </a:p>
          </p:txBody>
        </p:sp>
      </p:grpSp>
      <p:grpSp>
        <p:nvGrpSpPr>
          <p:cNvPr id="89" name="Group 88">
            <a:extLst>
              <a:ext uri="{FF2B5EF4-FFF2-40B4-BE49-F238E27FC236}">
                <a16:creationId xmlns:a16="http://schemas.microsoft.com/office/drawing/2014/main" id="{4419F935-EE21-248F-8E4D-4DFC7F3B7B06}"/>
              </a:ext>
            </a:extLst>
          </p:cNvPr>
          <p:cNvGrpSpPr/>
          <p:nvPr/>
        </p:nvGrpSpPr>
        <p:grpSpPr>
          <a:xfrm>
            <a:off x="16306800" y="3351973"/>
            <a:ext cx="9530644" cy="1107996"/>
            <a:chOff x="1600200" y="1406744"/>
            <a:chExt cx="8273004" cy="1107996"/>
          </a:xfrm>
        </p:grpSpPr>
        <p:sp>
          <p:nvSpPr>
            <p:cNvPr id="90" name="Rectangle 89">
              <a:extLst>
                <a:ext uri="{FF2B5EF4-FFF2-40B4-BE49-F238E27FC236}">
                  <a16:creationId xmlns:a16="http://schemas.microsoft.com/office/drawing/2014/main" id="{CB2250E0-56A3-6A65-6926-4C61CC55339C}"/>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Rectangle 90">
              <a:extLst>
                <a:ext uri="{FF2B5EF4-FFF2-40B4-BE49-F238E27FC236}">
                  <a16:creationId xmlns:a16="http://schemas.microsoft.com/office/drawing/2014/main" id="{FC6FBED0-C5B0-E836-564C-3E36151CBF43}"/>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2" name="TextBox 91">
              <a:extLst>
                <a:ext uri="{FF2B5EF4-FFF2-40B4-BE49-F238E27FC236}">
                  <a16:creationId xmlns:a16="http://schemas.microsoft.com/office/drawing/2014/main" id="{8FFF3103-8C88-143B-4F83-8A5AD26AABB8}"/>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2</a:t>
              </a:r>
            </a:p>
          </p:txBody>
        </p:sp>
      </p:grpSp>
      <p:grpSp>
        <p:nvGrpSpPr>
          <p:cNvPr id="93" name="Group 92">
            <a:extLst>
              <a:ext uri="{FF2B5EF4-FFF2-40B4-BE49-F238E27FC236}">
                <a16:creationId xmlns:a16="http://schemas.microsoft.com/office/drawing/2014/main" id="{B261250E-121E-1DF6-F789-A169D93CDC27}"/>
              </a:ext>
            </a:extLst>
          </p:cNvPr>
          <p:cNvGrpSpPr/>
          <p:nvPr/>
        </p:nvGrpSpPr>
        <p:grpSpPr>
          <a:xfrm>
            <a:off x="16328196" y="4320111"/>
            <a:ext cx="9656004" cy="1107996"/>
            <a:chOff x="1600200" y="1406744"/>
            <a:chExt cx="8273004" cy="1107996"/>
          </a:xfrm>
        </p:grpSpPr>
        <p:sp>
          <p:nvSpPr>
            <p:cNvPr id="94" name="Rectangle 93">
              <a:extLst>
                <a:ext uri="{FF2B5EF4-FFF2-40B4-BE49-F238E27FC236}">
                  <a16:creationId xmlns:a16="http://schemas.microsoft.com/office/drawing/2014/main" id="{C80028AC-0768-533E-A849-4BEA77B3B712}"/>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5" name="Rectangle 94">
              <a:extLst>
                <a:ext uri="{FF2B5EF4-FFF2-40B4-BE49-F238E27FC236}">
                  <a16:creationId xmlns:a16="http://schemas.microsoft.com/office/drawing/2014/main" id="{C17DF7C8-A602-02CB-53AF-1EAFB2863D43}"/>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96" name="TextBox 95">
              <a:extLst>
                <a:ext uri="{FF2B5EF4-FFF2-40B4-BE49-F238E27FC236}">
                  <a16:creationId xmlns:a16="http://schemas.microsoft.com/office/drawing/2014/main" id="{39D7B5C0-1926-EF87-5927-8F17346957D7}"/>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3</a:t>
              </a:r>
            </a:p>
          </p:txBody>
        </p:sp>
      </p:grpSp>
      <p:grpSp>
        <p:nvGrpSpPr>
          <p:cNvPr id="97" name="Group 96">
            <a:extLst>
              <a:ext uri="{FF2B5EF4-FFF2-40B4-BE49-F238E27FC236}">
                <a16:creationId xmlns:a16="http://schemas.microsoft.com/office/drawing/2014/main" id="{FB65CC2B-090B-5A88-3C5B-CCD90CB02469}"/>
              </a:ext>
            </a:extLst>
          </p:cNvPr>
          <p:cNvGrpSpPr/>
          <p:nvPr/>
        </p:nvGrpSpPr>
        <p:grpSpPr>
          <a:xfrm>
            <a:off x="16301156" y="5314081"/>
            <a:ext cx="9530644" cy="1107996"/>
            <a:chOff x="1600200" y="1406744"/>
            <a:chExt cx="8273004" cy="1107996"/>
          </a:xfrm>
        </p:grpSpPr>
        <p:sp>
          <p:nvSpPr>
            <p:cNvPr id="98" name="Rectangle 97">
              <a:extLst>
                <a:ext uri="{FF2B5EF4-FFF2-40B4-BE49-F238E27FC236}">
                  <a16:creationId xmlns:a16="http://schemas.microsoft.com/office/drawing/2014/main" id="{7370845E-3A07-7E0F-86EC-B753127C099A}"/>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9" name="Rectangle 98">
              <a:extLst>
                <a:ext uri="{FF2B5EF4-FFF2-40B4-BE49-F238E27FC236}">
                  <a16:creationId xmlns:a16="http://schemas.microsoft.com/office/drawing/2014/main" id="{70B0C5B1-A0D8-6789-36A2-BDAC764E4A07}"/>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00" name="TextBox 99">
              <a:extLst>
                <a:ext uri="{FF2B5EF4-FFF2-40B4-BE49-F238E27FC236}">
                  <a16:creationId xmlns:a16="http://schemas.microsoft.com/office/drawing/2014/main" id="{A952AFDD-4B17-5C88-DC08-D9777A0B6F4A}"/>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4</a:t>
              </a:r>
            </a:p>
          </p:txBody>
        </p:sp>
      </p:grpSp>
      <p:grpSp>
        <p:nvGrpSpPr>
          <p:cNvPr id="101" name="Group 100">
            <a:extLst>
              <a:ext uri="{FF2B5EF4-FFF2-40B4-BE49-F238E27FC236}">
                <a16:creationId xmlns:a16="http://schemas.microsoft.com/office/drawing/2014/main" id="{96C2DE07-8DBA-ABF2-C5DB-FBE51FC9ADE4}"/>
              </a:ext>
            </a:extLst>
          </p:cNvPr>
          <p:cNvGrpSpPr/>
          <p:nvPr/>
        </p:nvGrpSpPr>
        <p:grpSpPr>
          <a:xfrm>
            <a:off x="16306800" y="6259483"/>
            <a:ext cx="9656004" cy="1107996"/>
            <a:chOff x="1600200" y="1406744"/>
            <a:chExt cx="8273004" cy="1107996"/>
          </a:xfrm>
        </p:grpSpPr>
        <p:sp>
          <p:nvSpPr>
            <p:cNvPr id="102" name="Rectangle 101">
              <a:extLst>
                <a:ext uri="{FF2B5EF4-FFF2-40B4-BE49-F238E27FC236}">
                  <a16:creationId xmlns:a16="http://schemas.microsoft.com/office/drawing/2014/main" id="{DCAE0D1A-214E-D299-873F-40C071333E23}"/>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Rectangle 102">
              <a:extLst>
                <a:ext uri="{FF2B5EF4-FFF2-40B4-BE49-F238E27FC236}">
                  <a16:creationId xmlns:a16="http://schemas.microsoft.com/office/drawing/2014/main" id="{B92FF887-B1EE-6C9C-1714-94F4D4EA2EFC}"/>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04" name="TextBox 103">
              <a:extLst>
                <a:ext uri="{FF2B5EF4-FFF2-40B4-BE49-F238E27FC236}">
                  <a16:creationId xmlns:a16="http://schemas.microsoft.com/office/drawing/2014/main" id="{2B97E974-0E72-6A25-D61A-2A166ECA3385}"/>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5</a:t>
              </a:r>
            </a:p>
          </p:txBody>
        </p:sp>
      </p:grpSp>
      <p:sp>
        <p:nvSpPr>
          <p:cNvPr id="105" name="TextBox 104">
            <a:extLst>
              <a:ext uri="{FF2B5EF4-FFF2-40B4-BE49-F238E27FC236}">
                <a16:creationId xmlns:a16="http://schemas.microsoft.com/office/drawing/2014/main" id="{C32FEFE6-EA8F-9368-E60C-5B0D06D10E4E}"/>
              </a:ext>
            </a:extLst>
          </p:cNvPr>
          <p:cNvSpPr txBox="1"/>
          <p:nvPr/>
        </p:nvSpPr>
        <p:spPr>
          <a:xfrm>
            <a:off x="8473811" y="7297653"/>
            <a:ext cx="7854385" cy="769441"/>
          </a:xfrm>
          <a:prstGeom prst="rect">
            <a:avLst/>
          </a:prstGeom>
          <a:noFill/>
        </p:spPr>
        <p:txBody>
          <a:bodyPr wrap="square" rtlCol="0">
            <a:spAutoFit/>
          </a:bodyPr>
          <a:lstStyle/>
          <a:p>
            <a:pPr algn="ctr"/>
            <a:r>
              <a:rPr lang="en-US" sz="4400" b="1" dirty="0">
                <a:gradFill flip="none" rotWithShape="1">
                  <a:gsLst>
                    <a:gs pos="0">
                      <a:schemeClr val="tx2">
                        <a:lumMod val="75000"/>
                        <a:lumOff val="25000"/>
                        <a:shade val="30000"/>
                        <a:satMod val="115000"/>
                      </a:schemeClr>
                    </a:gs>
                    <a:gs pos="50000">
                      <a:schemeClr val="tx2">
                        <a:lumMod val="75000"/>
                        <a:lumOff val="25000"/>
                        <a:shade val="67500"/>
                        <a:satMod val="115000"/>
                      </a:schemeClr>
                    </a:gs>
                    <a:gs pos="100000">
                      <a:schemeClr val="tx2">
                        <a:lumMod val="75000"/>
                        <a:lumOff val="25000"/>
                        <a:shade val="100000"/>
                        <a:satMod val="115000"/>
                      </a:schemeClr>
                    </a:gs>
                  </a:gsLst>
                  <a:lin ang="0" scaled="1"/>
                  <a:tileRect/>
                </a:gradFill>
              </a:rPr>
              <a:t>Seif El-Eslam Mohamed Yahia</a:t>
            </a:r>
          </a:p>
        </p:txBody>
      </p:sp>
      <p:grpSp>
        <p:nvGrpSpPr>
          <p:cNvPr id="106" name="Group 105">
            <a:extLst>
              <a:ext uri="{FF2B5EF4-FFF2-40B4-BE49-F238E27FC236}">
                <a16:creationId xmlns:a16="http://schemas.microsoft.com/office/drawing/2014/main" id="{0B095484-B0F8-30D0-8324-A969B7686396}"/>
              </a:ext>
            </a:extLst>
          </p:cNvPr>
          <p:cNvGrpSpPr/>
          <p:nvPr/>
        </p:nvGrpSpPr>
        <p:grpSpPr>
          <a:xfrm>
            <a:off x="16308440" y="7204885"/>
            <a:ext cx="9599560" cy="1107996"/>
            <a:chOff x="1600200" y="1406744"/>
            <a:chExt cx="8273004" cy="1107996"/>
          </a:xfrm>
        </p:grpSpPr>
        <p:sp>
          <p:nvSpPr>
            <p:cNvPr id="107" name="Rectangle 106">
              <a:extLst>
                <a:ext uri="{FF2B5EF4-FFF2-40B4-BE49-F238E27FC236}">
                  <a16:creationId xmlns:a16="http://schemas.microsoft.com/office/drawing/2014/main" id="{B59A308F-EE9B-1169-EAAF-48AF0488FBBC}"/>
                </a:ext>
              </a:extLst>
            </p:cNvPr>
            <p:cNvSpPr/>
            <p:nvPr/>
          </p:nvSpPr>
          <p:spPr>
            <a:xfrm>
              <a:off x="1600200" y="1543506"/>
              <a:ext cx="1111170" cy="955737"/>
            </a:xfrm>
            <a:prstGeom prst="rect">
              <a:avLst/>
            </a:prstGeom>
            <a:solidFill>
              <a:schemeClr val="tx1">
                <a:alpha val="30000"/>
              </a:schemeClr>
            </a:solidFill>
            <a:ln>
              <a:noFill/>
            </a:ln>
            <a:effectLst>
              <a:softEdge rad="254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8" name="Rectangle 107">
              <a:extLst>
                <a:ext uri="{FF2B5EF4-FFF2-40B4-BE49-F238E27FC236}">
                  <a16:creationId xmlns:a16="http://schemas.microsoft.com/office/drawing/2014/main" id="{887AB5C7-7C83-9963-8294-CCFDA22556E6}"/>
                </a:ext>
              </a:extLst>
            </p:cNvPr>
            <p:cNvSpPr/>
            <p:nvPr/>
          </p:nvSpPr>
          <p:spPr>
            <a:xfrm>
              <a:off x="1944545" y="1543505"/>
              <a:ext cx="7928659" cy="95573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70C0"/>
                </a:solidFill>
              </a:endParaRPr>
            </a:p>
          </p:txBody>
        </p:sp>
        <p:sp>
          <p:nvSpPr>
            <p:cNvPr id="109" name="TextBox 108">
              <a:extLst>
                <a:ext uri="{FF2B5EF4-FFF2-40B4-BE49-F238E27FC236}">
                  <a16:creationId xmlns:a16="http://schemas.microsoft.com/office/drawing/2014/main" id="{7CA835C3-F47C-83C4-577D-9813352D9F29}"/>
                </a:ext>
              </a:extLst>
            </p:cNvPr>
            <p:cNvSpPr txBox="1"/>
            <p:nvPr/>
          </p:nvSpPr>
          <p:spPr>
            <a:xfrm>
              <a:off x="2155785" y="1406744"/>
              <a:ext cx="640948" cy="1107996"/>
            </a:xfrm>
            <a:prstGeom prst="rect">
              <a:avLst/>
            </a:prstGeom>
            <a:noFill/>
          </p:spPr>
          <p:txBody>
            <a:bodyPr wrap="square" rtlCol="0">
              <a:spAutoFit/>
            </a:bodyPr>
            <a:lstStyle/>
            <a:p>
              <a:pPr algn="ctr"/>
              <a:r>
                <a:rPr lang="en-US" sz="6600" b="1" dirty="0">
                  <a:solidFill>
                    <a:srgbClr val="0070C0"/>
                  </a:solidFill>
                </a:rPr>
                <a:t>6</a:t>
              </a:r>
            </a:p>
          </p:txBody>
        </p:sp>
      </p:grpSp>
    </p:spTree>
    <p:extLst>
      <p:ext uri="{BB962C8B-B14F-4D97-AF65-F5344CB8AC3E}">
        <p14:creationId xmlns:p14="http://schemas.microsoft.com/office/powerpoint/2010/main" val="227234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4A64B8"/>
        </a:solidFill>
        <a:effectLst/>
      </p:bgPr>
    </p:bg>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72D4E593-4C3C-BCA6-1918-491EE3857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14500"/>
            <a:ext cx="11220450" cy="6324600"/>
          </a:xfrm>
          <a:prstGeom prst="rect">
            <a:avLst/>
          </a:prstGeom>
          <a:noFill/>
          <a:ln>
            <a:solidFill>
              <a:srgbClr val="6C81C5"/>
            </a:solidFill>
          </a:ln>
          <a:extLst>
            <a:ext uri="{909E8E84-426E-40DD-AFC4-6F175D3DCCD1}">
              <a14:hiddenFill xmlns:a14="http://schemas.microsoft.com/office/drawing/2010/main">
                <a:solidFill>
                  <a:srgbClr val="FFFFFF"/>
                </a:solidFill>
              </a14:hiddenFill>
            </a:ext>
          </a:extLst>
        </p:spPr>
      </p:pic>
      <p:sp>
        <p:nvSpPr>
          <p:cNvPr id="17" name="Freeform: Shape 16">
            <a:extLst>
              <a:ext uri="{FF2B5EF4-FFF2-40B4-BE49-F238E27FC236}">
                <a16:creationId xmlns:a16="http://schemas.microsoft.com/office/drawing/2014/main" id="{24AC82FE-810A-00AC-13AF-775DBC2B3A91}"/>
              </a:ext>
            </a:extLst>
          </p:cNvPr>
          <p:cNvSpPr/>
          <p:nvPr/>
        </p:nvSpPr>
        <p:spPr>
          <a:xfrm>
            <a:off x="2" y="0"/>
            <a:ext cx="18287999" cy="10287000"/>
          </a:xfrm>
          <a:custGeom>
            <a:avLst/>
            <a:gdLst/>
            <a:ahLst/>
            <a:cxnLst/>
            <a:rect l="l" t="t" r="r" b="b"/>
            <a:pathLst>
              <a:path w="18287999" h="10287000">
                <a:moveTo>
                  <a:pt x="8010651" y="6236856"/>
                </a:moveTo>
                <a:cubicBezTo>
                  <a:pt x="8130429" y="6236856"/>
                  <a:pt x="8219038" y="6279417"/>
                  <a:pt x="8276476" y="6364539"/>
                </a:cubicBezTo>
                <a:cubicBezTo>
                  <a:pt x="8333914" y="6449660"/>
                  <a:pt x="8362633" y="6574911"/>
                  <a:pt x="8362633" y="6740290"/>
                </a:cubicBezTo>
                <a:cubicBezTo>
                  <a:pt x="8362633" y="6895941"/>
                  <a:pt x="8335747" y="7019368"/>
                  <a:pt x="8281977" y="7110570"/>
                </a:cubicBezTo>
                <a:cubicBezTo>
                  <a:pt x="8228206" y="7201772"/>
                  <a:pt x="8135313" y="7247373"/>
                  <a:pt x="8003298" y="7247373"/>
                </a:cubicBezTo>
                <a:cubicBezTo>
                  <a:pt x="7881087" y="7247373"/>
                  <a:pt x="7790037" y="7202380"/>
                  <a:pt x="7730148" y="7112394"/>
                </a:cubicBezTo>
                <a:cubicBezTo>
                  <a:pt x="7670259" y="7022408"/>
                  <a:pt x="7640314" y="6898373"/>
                  <a:pt x="7640314" y="6740290"/>
                </a:cubicBezTo>
                <a:cubicBezTo>
                  <a:pt x="7640314" y="6572479"/>
                  <a:pt x="7669651" y="6446620"/>
                  <a:pt x="7728325" y="6362714"/>
                </a:cubicBezTo>
                <a:cubicBezTo>
                  <a:pt x="7786998" y="6278809"/>
                  <a:pt x="7881106" y="6236856"/>
                  <a:pt x="8010651" y="6236856"/>
                </a:cubicBezTo>
                <a:close/>
                <a:moveTo>
                  <a:pt x="9687179" y="5886641"/>
                </a:moveTo>
                <a:lnTo>
                  <a:pt x="9194689" y="5934066"/>
                </a:lnTo>
                <a:lnTo>
                  <a:pt x="9194689" y="7108746"/>
                </a:lnTo>
                <a:cubicBezTo>
                  <a:pt x="9194689" y="7266829"/>
                  <a:pt x="9239227" y="7390864"/>
                  <a:pt x="9328300" y="7480849"/>
                </a:cubicBezTo>
                <a:cubicBezTo>
                  <a:pt x="9417373" y="7570835"/>
                  <a:pt x="9543651" y="7615828"/>
                  <a:pt x="9707129" y="7615828"/>
                </a:cubicBezTo>
                <a:cubicBezTo>
                  <a:pt x="9904771" y="7615828"/>
                  <a:pt x="10097549" y="7555027"/>
                  <a:pt x="10285463" y="7433424"/>
                </a:cubicBezTo>
                <a:lnTo>
                  <a:pt x="10325250" y="7564755"/>
                </a:lnTo>
                <a:lnTo>
                  <a:pt x="10745121" y="7564755"/>
                </a:lnTo>
                <a:lnTo>
                  <a:pt x="10745121" y="5886641"/>
                </a:lnTo>
                <a:lnTo>
                  <a:pt x="10252631" y="5934066"/>
                </a:lnTo>
                <a:lnTo>
                  <a:pt x="10252631" y="7123338"/>
                </a:lnTo>
                <a:cubicBezTo>
                  <a:pt x="10112180" y="7198732"/>
                  <a:pt x="9997607" y="7236428"/>
                  <a:pt x="9908914" y="7236428"/>
                </a:cubicBezTo>
                <a:cubicBezTo>
                  <a:pt x="9825160" y="7236428"/>
                  <a:pt x="9767266" y="7215148"/>
                  <a:pt x="9735231" y="7172587"/>
                </a:cubicBezTo>
                <a:cubicBezTo>
                  <a:pt x="9703197" y="7130026"/>
                  <a:pt x="9687179" y="7060105"/>
                  <a:pt x="9687179" y="6962823"/>
                </a:cubicBezTo>
                <a:close/>
                <a:moveTo>
                  <a:pt x="8023363" y="5868400"/>
                </a:moveTo>
                <a:cubicBezTo>
                  <a:pt x="7857983" y="5868400"/>
                  <a:pt x="7708412" y="5896977"/>
                  <a:pt x="7574649" y="5954130"/>
                </a:cubicBezTo>
                <a:cubicBezTo>
                  <a:pt x="7440887" y="6011283"/>
                  <a:pt x="7333268" y="6104309"/>
                  <a:pt x="7251795" y="6233208"/>
                </a:cubicBezTo>
                <a:cubicBezTo>
                  <a:pt x="7170321" y="6362107"/>
                  <a:pt x="7129584" y="6531134"/>
                  <a:pt x="7129584" y="6740290"/>
                </a:cubicBezTo>
                <a:cubicBezTo>
                  <a:pt x="7129584" y="6903238"/>
                  <a:pt x="7161201" y="7050985"/>
                  <a:pt x="7224434" y="7183531"/>
                </a:cubicBezTo>
                <a:cubicBezTo>
                  <a:pt x="7287668" y="7316078"/>
                  <a:pt x="7383125" y="7421264"/>
                  <a:pt x="7510808" y="7499090"/>
                </a:cubicBezTo>
                <a:cubicBezTo>
                  <a:pt x="7638491" y="7576915"/>
                  <a:pt x="7793534" y="7615828"/>
                  <a:pt x="7975938" y="7615828"/>
                </a:cubicBezTo>
                <a:cubicBezTo>
                  <a:pt x="8146181" y="7615828"/>
                  <a:pt x="8298792" y="7586036"/>
                  <a:pt x="8433770" y="7526450"/>
                </a:cubicBezTo>
                <a:cubicBezTo>
                  <a:pt x="8568749" y="7466865"/>
                  <a:pt x="8675759" y="7372015"/>
                  <a:pt x="8754801" y="7241901"/>
                </a:cubicBezTo>
                <a:cubicBezTo>
                  <a:pt x="8833842" y="7111786"/>
                  <a:pt x="8873363" y="6945798"/>
                  <a:pt x="8873363" y="6743938"/>
                </a:cubicBezTo>
                <a:cubicBezTo>
                  <a:pt x="8873363" y="6571263"/>
                  <a:pt x="8841747" y="6419260"/>
                  <a:pt x="8778513" y="6287929"/>
                </a:cubicBezTo>
                <a:cubicBezTo>
                  <a:pt x="8715280" y="6156598"/>
                  <a:pt x="8619822" y="6053844"/>
                  <a:pt x="8492139" y="5979667"/>
                </a:cubicBezTo>
                <a:cubicBezTo>
                  <a:pt x="8364457" y="5905489"/>
                  <a:pt x="8208199" y="5868400"/>
                  <a:pt x="8023363" y="5868400"/>
                </a:cubicBezTo>
                <a:close/>
                <a:moveTo>
                  <a:pt x="5094473" y="5200803"/>
                </a:moveTo>
                <a:lnTo>
                  <a:pt x="5094473" y="5229987"/>
                </a:lnTo>
                <a:lnTo>
                  <a:pt x="5948122" y="6594367"/>
                </a:lnTo>
                <a:lnTo>
                  <a:pt x="5948122" y="7564755"/>
                </a:lnTo>
                <a:lnTo>
                  <a:pt x="6451556" y="7564755"/>
                </a:lnTo>
                <a:lnTo>
                  <a:pt x="6451556" y="6579775"/>
                </a:lnTo>
                <a:lnTo>
                  <a:pt x="7327094" y="5229987"/>
                </a:lnTo>
                <a:lnTo>
                  <a:pt x="7327094" y="5200803"/>
                </a:lnTo>
                <a:lnTo>
                  <a:pt x="6765290" y="5200803"/>
                </a:lnTo>
                <a:lnTo>
                  <a:pt x="6210783" y="6112821"/>
                </a:lnTo>
                <a:lnTo>
                  <a:pt x="5678164" y="5200803"/>
                </a:lnTo>
                <a:close/>
                <a:moveTo>
                  <a:pt x="5635360" y="3809677"/>
                </a:moveTo>
                <a:lnTo>
                  <a:pt x="5635360" y="4127059"/>
                </a:lnTo>
                <a:cubicBezTo>
                  <a:pt x="5514519" y="4192725"/>
                  <a:pt x="5403518" y="4225557"/>
                  <a:pt x="5302361" y="4225557"/>
                </a:cubicBezTo>
                <a:cubicBezTo>
                  <a:pt x="5240723" y="4225557"/>
                  <a:pt x="5193868" y="4211573"/>
                  <a:pt x="5161795" y="4183604"/>
                </a:cubicBezTo>
                <a:cubicBezTo>
                  <a:pt x="5129723" y="4155636"/>
                  <a:pt x="5113687" y="4114899"/>
                  <a:pt x="5113687" y="4061394"/>
                </a:cubicBezTo>
                <a:cubicBezTo>
                  <a:pt x="5113687" y="3995729"/>
                  <a:pt x="5155620" y="3939792"/>
                  <a:pt x="5239488" y="3893582"/>
                </a:cubicBezTo>
                <a:cubicBezTo>
                  <a:pt x="5323355" y="3847373"/>
                  <a:pt x="5455313" y="3819405"/>
                  <a:pt x="5635360" y="3809677"/>
                </a:cubicBezTo>
                <a:close/>
                <a:moveTo>
                  <a:pt x="7600211" y="2835641"/>
                </a:moveTo>
                <a:cubicBezTo>
                  <a:pt x="7502625" y="2835641"/>
                  <a:pt x="7408070" y="2851449"/>
                  <a:pt x="7316544" y="2883065"/>
                </a:cubicBezTo>
                <a:cubicBezTo>
                  <a:pt x="7225020" y="2914682"/>
                  <a:pt x="7134112" y="2958459"/>
                  <a:pt x="7043822" y="3014396"/>
                </a:cubicBezTo>
                <a:lnTo>
                  <a:pt x="7043822" y="2853881"/>
                </a:lnTo>
                <a:lnTo>
                  <a:pt x="6551332" y="2901306"/>
                </a:lnTo>
                <a:lnTo>
                  <a:pt x="6551332" y="4531995"/>
                </a:lnTo>
                <a:lnTo>
                  <a:pt x="7043822" y="4531995"/>
                </a:lnTo>
                <a:lnTo>
                  <a:pt x="7043822" y="3324483"/>
                </a:lnTo>
                <a:cubicBezTo>
                  <a:pt x="7176863" y="3246657"/>
                  <a:pt x="7292652" y="3207744"/>
                  <a:pt x="7391188" y="3207744"/>
                </a:cubicBezTo>
                <a:cubicBezTo>
                  <a:pt x="7450278" y="3207744"/>
                  <a:pt x="7495842" y="3216256"/>
                  <a:pt x="7527876" y="3233281"/>
                </a:cubicBezTo>
                <a:cubicBezTo>
                  <a:pt x="7559911" y="3250305"/>
                  <a:pt x="7582702" y="3277666"/>
                  <a:pt x="7596249" y="3315363"/>
                </a:cubicBezTo>
                <a:cubicBezTo>
                  <a:pt x="7609796" y="3353059"/>
                  <a:pt x="7616570" y="3405957"/>
                  <a:pt x="7616570" y="3474054"/>
                </a:cubicBezTo>
                <a:lnTo>
                  <a:pt x="7616570" y="4531995"/>
                </a:lnTo>
                <a:lnTo>
                  <a:pt x="8109060" y="4531995"/>
                </a:lnTo>
                <a:lnTo>
                  <a:pt x="8109060" y="3328131"/>
                </a:lnTo>
                <a:cubicBezTo>
                  <a:pt x="8109060" y="3167616"/>
                  <a:pt x="8066357" y="3045405"/>
                  <a:pt x="7980950" y="2961499"/>
                </a:cubicBezTo>
                <a:cubicBezTo>
                  <a:pt x="7895543" y="2877594"/>
                  <a:pt x="7768630" y="2835641"/>
                  <a:pt x="7600211" y="2835641"/>
                </a:cubicBezTo>
                <a:close/>
                <a:moveTo>
                  <a:pt x="5482141" y="2835641"/>
                </a:moveTo>
                <a:cubicBezTo>
                  <a:pt x="5333786" y="2835641"/>
                  <a:pt x="5196984" y="2856313"/>
                  <a:pt x="5071734" y="2897658"/>
                </a:cubicBezTo>
                <a:cubicBezTo>
                  <a:pt x="4946483" y="2939003"/>
                  <a:pt x="4818192" y="3002236"/>
                  <a:pt x="4686862" y="3087358"/>
                </a:cubicBezTo>
                <a:lnTo>
                  <a:pt x="4877302" y="3386500"/>
                </a:lnTo>
                <a:cubicBezTo>
                  <a:pt x="5072627" y="3262466"/>
                  <a:pt x="5247183" y="3200448"/>
                  <a:pt x="5400972" y="3200448"/>
                </a:cubicBezTo>
                <a:cubicBezTo>
                  <a:pt x="5462001" y="3200448"/>
                  <a:pt x="5509607" y="3209569"/>
                  <a:pt x="5543789" y="3227809"/>
                </a:cubicBezTo>
                <a:cubicBezTo>
                  <a:pt x="5577970" y="3246049"/>
                  <a:pt x="5601778" y="3274626"/>
                  <a:pt x="5615211" y="3313539"/>
                </a:cubicBezTo>
                <a:cubicBezTo>
                  <a:pt x="5628644" y="3352451"/>
                  <a:pt x="5635360" y="3405957"/>
                  <a:pt x="5635360" y="3474054"/>
                </a:cubicBezTo>
                <a:lnTo>
                  <a:pt x="5635360" y="3514182"/>
                </a:lnTo>
                <a:cubicBezTo>
                  <a:pt x="5327820" y="3526343"/>
                  <a:pt x="5078868" y="3582888"/>
                  <a:pt x="4888504" y="3683818"/>
                </a:cubicBezTo>
                <a:cubicBezTo>
                  <a:pt x="4698138" y="3784748"/>
                  <a:pt x="4602956" y="3931279"/>
                  <a:pt x="4602956" y="4123411"/>
                </a:cubicBezTo>
                <a:cubicBezTo>
                  <a:pt x="4602956" y="4213396"/>
                  <a:pt x="4624312" y="4293046"/>
                  <a:pt x="4667026" y="4362360"/>
                </a:cubicBezTo>
                <a:cubicBezTo>
                  <a:pt x="4709738" y="4431673"/>
                  <a:pt x="4770141" y="4485786"/>
                  <a:pt x="4848232" y="4524699"/>
                </a:cubicBezTo>
                <a:cubicBezTo>
                  <a:pt x="4926323" y="4563612"/>
                  <a:pt x="5016614" y="4583068"/>
                  <a:pt x="5119101" y="4583068"/>
                </a:cubicBezTo>
                <a:cubicBezTo>
                  <a:pt x="5216725" y="4583068"/>
                  <a:pt x="5310074" y="4569692"/>
                  <a:pt x="5399148" y="4542939"/>
                </a:cubicBezTo>
                <a:cubicBezTo>
                  <a:pt x="5488221" y="4516187"/>
                  <a:pt x="5577904" y="4469978"/>
                  <a:pt x="5668194" y="4404312"/>
                </a:cubicBezTo>
                <a:lnTo>
                  <a:pt x="5707980" y="4531995"/>
                </a:lnTo>
                <a:lnTo>
                  <a:pt x="6127851" y="4531995"/>
                </a:lnTo>
                <a:lnTo>
                  <a:pt x="6127851" y="3375555"/>
                </a:lnTo>
                <a:cubicBezTo>
                  <a:pt x="6127851" y="3183424"/>
                  <a:pt x="6073738" y="3045405"/>
                  <a:pt x="5965511" y="2961499"/>
                </a:cubicBezTo>
                <a:cubicBezTo>
                  <a:pt x="5857285" y="2877594"/>
                  <a:pt x="5696162" y="2835641"/>
                  <a:pt x="5482141" y="2835641"/>
                </a:cubicBezTo>
                <a:close/>
                <a:moveTo>
                  <a:pt x="493423" y="2168043"/>
                </a:moveTo>
                <a:lnTo>
                  <a:pt x="493423" y="2609460"/>
                </a:lnTo>
                <a:lnTo>
                  <a:pt x="1248574" y="2609460"/>
                </a:lnTo>
                <a:lnTo>
                  <a:pt x="1248574" y="4531995"/>
                </a:lnTo>
                <a:lnTo>
                  <a:pt x="1752008" y="4531995"/>
                </a:lnTo>
                <a:lnTo>
                  <a:pt x="1752008" y="2609460"/>
                </a:lnTo>
                <a:lnTo>
                  <a:pt x="2503513" y="2609460"/>
                </a:lnTo>
                <a:lnTo>
                  <a:pt x="2503513" y="2168043"/>
                </a:lnTo>
                <a:close/>
                <a:moveTo>
                  <a:pt x="9025021" y="1974695"/>
                </a:moveTo>
                <a:lnTo>
                  <a:pt x="8532531" y="2022120"/>
                </a:lnTo>
                <a:lnTo>
                  <a:pt x="8532531" y="4531995"/>
                </a:lnTo>
                <a:lnTo>
                  <a:pt x="9025021" y="4531995"/>
                </a:lnTo>
                <a:lnTo>
                  <a:pt x="9025021" y="3714827"/>
                </a:lnTo>
                <a:lnTo>
                  <a:pt x="9599593" y="4531995"/>
                </a:lnTo>
                <a:lnTo>
                  <a:pt x="10181462" y="4531995"/>
                </a:lnTo>
                <a:lnTo>
                  <a:pt x="10181462" y="4502810"/>
                </a:lnTo>
                <a:lnTo>
                  <a:pt x="9546696" y="3641865"/>
                </a:lnTo>
                <a:lnTo>
                  <a:pt x="10148629" y="2915898"/>
                </a:lnTo>
                <a:lnTo>
                  <a:pt x="10148629" y="2890362"/>
                </a:lnTo>
                <a:lnTo>
                  <a:pt x="9621595" y="2890362"/>
                </a:lnTo>
                <a:lnTo>
                  <a:pt x="9025021" y="3627273"/>
                </a:lnTo>
                <a:close/>
                <a:moveTo>
                  <a:pt x="3262398" y="1974695"/>
                </a:moveTo>
                <a:lnTo>
                  <a:pt x="2769907" y="2022120"/>
                </a:lnTo>
                <a:lnTo>
                  <a:pt x="2769907" y="4531995"/>
                </a:lnTo>
                <a:lnTo>
                  <a:pt x="3262398" y="4531995"/>
                </a:lnTo>
                <a:lnTo>
                  <a:pt x="3262398" y="3313539"/>
                </a:lnTo>
                <a:cubicBezTo>
                  <a:pt x="3385596" y="3243009"/>
                  <a:pt x="3500149" y="3207744"/>
                  <a:pt x="3606058" y="3207744"/>
                </a:cubicBezTo>
                <a:cubicBezTo>
                  <a:pt x="3665187" y="3207744"/>
                  <a:pt x="3710769" y="3216256"/>
                  <a:pt x="3742803" y="3233281"/>
                </a:cubicBezTo>
                <a:cubicBezTo>
                  <a:pt x="3774838" y="3250305"/>
                  <a:pt x="3797629" y="3277666"/>
                  <a:pt x="3811177" y="3315363"/>
                </a:cubicBezTo>
                <a:cubicBezTo>
                  <a:pt x="3824723" y="3353059"/>
                  <a:pt x="3831498" y="3405957"/>
                  <a:pt x="3831498" y="3474054"/>
                </a:cubicBezTo>
                <a:lnTo>
                  <a:pt x="3831498" y="4531995"/>
                </a:lnTo>
                <a:lnTo>
                  <a:pt x="4323988" y="4531995"/>
                </a:lnTo>
                <a:lnTo>
                  <a:pt x="4323988" y="3324483"/>
                </a:lnTo>
                <a:cubicBezTo>
                  <a:pt x="4323988" y="3163968"/>
                  <a:pt x="4281284" y="3042365"/>
                  <a:pt x="4195878" y="2959675"/>
                </a:cubicBezTo>
                <a:cubicBezTo>
                  <a:pt x="4110470" y="2876985"/>
                  <a:pt x="3983558" y="2835641"/>
                  <a:pt x="3815138" y="2835641"/>
                </a:cubicBezTo>
                <a:cubicBezTo>
                  <a:pt x="3617458" y="2835641"/>
                  <a:pt x="3433211" y="2887930"/>
                  <a:pt x="3262398" y="2992508"/>
                </a:cubicBezTo>
                <a:close/>
                <a:moveTo>
                  <a:pt x="0" y="0"/>
                </a:moveTo>
                <a:lnTo>
                  <a:pt x="18287999" y="0"/>
                </a:lnTo>
                <a:lnTo>
                  <a:pt x="18287999" y="10287000"/>
                </a:lnTo>
                <a:lnTo>
                  <a:pt x="0" y="10287000"/>
                </a:lnTo>
                <a:close/>
              </a:path>
            </a:pathLst>
          </a:custGeom>
          <a:solidFill>
            <a:srgbClr val="5C73BF"/>
          </a:solidFill>
          <a:ln>
            <a:solidFill>
              <a:srgbClr val="6C81C5"/>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8" name="Group 2"/>
          <p:cNvGrpSpPr/>
          <p:nvPr/>
        </p:nvGrpSpPr>
        <p:grpSpPr>
          <a:xfrm>
            <a:off x="12056743" y="3389889"/>
            <a:ext cx="8791180" cy="8791180"/>
            <a:chOff x="0" y="0"/>
            <a:chExt cx="11721574" cy="11721574"/>
          </a:xfrm>
        </p:grpSpPr>
        <p:grpSp>
          <p:nvGrpSpPr>
            <p:cNvPr id="19" name="Group 3"/>
            <p:cNvGrpSpPr/>
            <p:nvPr/>
          </p:nvGrpSpPr>
          <p:grpSpPr>
            <a:xfrm>
              <a:off x="0" y="0"/>
              <a:ext cx="11721574" cy="11721574"/>
              <a:chOff x="0" y="0"/>
              <a:chExt cx="6350000" cy="6350000"/>
            </a:xfrm>
          </p:grpSpPr>
          <p:sp>
            <p:nvSpPr>
              <p:cNvPr id="22"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chemeClr val="bg1">
                  <a:alpha val="9804"/>
                </a:schemeClr>
              </a:solidFill>
            </p:spPr>
            <p:txBody>
              <a:bodyPr/>
              <a:lstStyle/>
              <a:p>
                <a:endParaRPr lang="en-US"/>
              </a:p>
            </p:txBody>
          </p:sp>
        </p:grpSp>
        <p:grpSp>
          <p:nvGrpSpPr>
            <p:cNvPr id="20" name="Group 5"/>
            <p:cNvGrpSpPr/>
            <p:nvPr/>
          </p:nvGrpSpPr>
          <p:grpSpPr>
            <a:xfrm>
              <a:off x="1074112" y="1074112"/>
              <a:ext cx="9573349" cy="9573349"/>
              <a:chOff x="0" y="0"/>
              <a:chExt cx="6350000" cy="6350000"/>
            </a:xfrm>
          </p:grpSpPr>
          <p:sp>
            <p:nvSpPr>
              <p:cNvPr id="21"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a:ln>
                <a:solidFill>
                  <a:schemeClr val="bg1"/>
                </a:solidFill>
              </a:ln>
            </p:spPr>
            <p:txBody>
              <a:bodyPr/>
              <a:lstStyle/>
              <a:p>
                <a:endParaRPr lang="en-US" dirty="0"/>
              </a:p>
            </p:txBody>
          </p:sp>
        </p:grpSp>
      </p:grpSp>
      <p:pic>
        <p:nvPicPr>
          <p:cNvPr id="27" name="Picture 26" descr="A person with hands together in front of their face&#10;&#10;AI-generated content may be incorrect.">
            <a:extLst>
              <a:ext uri="{FF2B5EF4-FFF2-40B4-BE49-F238E27FC236}">
                <a16:creationId xmlns:a16="http://schemas.microsoft.com/office/drawing/2014/main" id="{387D6F23-7087-32A1-0C45-5FBB17F41ED6}"/>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13508878" y="4904014"/>
            <a:ext cx="4762791" cy="47627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a:extLst>
            <a:ext uri="{FF2B5EF4-FFF2-40B4-BE49-F238E27FC236}">
              <a16:creationId xmlns:a16="http://schemas.microsoft.com/office/drawing/2014/main" id="{6BBB7864-12ED-324B-8568-082CABBCD8A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56293B6A-3750-9D22-7196-41C266C46DDD}"/>
              </a:ext>
            </a:extLst>
          </p:cNvPr>
          <p:cNvGrpSpPr/>
          <p:nvPr/>
        </p:nvGrpSpPr>
        <p:grpSpPr>
          <a:xfrm>
            <a:off x="-201920" y="0"/>
            <a:ext cx="5268617" cy="10287000"/>
            <a:chOff x="0" y="0"/>
            <a:chExt cx="2556540" cy="3479800"/>
          </a:xfrm>
        </p:grpSpPr>
        <p:sp>
          <p:nvSpPr>
            <p:cNvPr id="3" name="Freeform 3">
              <a:extLst>
                <a:ext uri="{FF2B5EF4-FFF2-40B4-BE49-F238E27FC236}">
                  <a16:creationId xmlns:a16="http://schemas.microsoft.com/office/drawing/2014/main" id="{6666506C-E456-1DC2-DE76-C75A20592629}"/>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dirty="0"/>
            </a:p>
          </p:txBody>
        </p:sp>
      </p:grpSp>
      <p:grpSp>
        <p:nvGrpSpPr>
          <p:cNvPr id="4" name="Group 4">
            <a:extLst>
              <a:ext uri="{FF2B5EF4-FFF2-40B4-BE49-F238E27FC236}">
                <a16:creationId xmlns:a16="http://schemas.microsoft.com/office/drawing/2014/main" id="{68ED6A65-B9C3-6EEA-239C-1ADEF4421AB0}"/>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43B4DAF6-3650-85DB-4F6C-2F6172F92A44}"/>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91636A44-6BCF-7CDB-E96D-03DF0CC4E64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A40F2D04-B004-2B59-7CD0-E86EDB9D3946}"/>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D74C66B1-A7B7-9A51-0392-9E63DB20185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4DC90428-DCD6-AD43-994C-6C3D155184B6}"/>
              </a:ext>
            </a:extLst>
          </p:cNvPr>
          <p:cNvSpPr txBox="1"/>
          <p:nvPr/>
        </p:nvSpPr>
        <p:spPr>
          <a:xfrm>
            <a:off x="-77560" y="3014335"/>
            <a:ext cx="5139737" cy="986809"/>
          </a:xfrm>
          <a:prstGeom prst="rect">
            <a:avLst/>
          </a:prstGeom>
        </p:spPr>
        <p:txBody>
          <a:bodyPr wrap="square" lIns="0" tIns="0" rIns="0" bIns="0" rtlCol="0" anchor="t">
            <a:spAutoFit/>
          </a:bodyPr>
          <a:lstStyle/>
          <a:p>
            <a:pPr algn="l">
              <a:lnSpc>
                <a:spcPts val="7680"/>
              </a:lnSpc>
            </a:pPr>
            <a:r>
              <a:rPr lang="en-US" sz="6400" b="1" dirty="0">
                <a:solidFill>
                  <a:srgbClr val="F5F5EF"/>
                </a:solidFill>
                <a:latin typeface="Now Bold"/>
                <a:ea typeface="Now Bold"/>
                <a:cs typeface="Now Bold"/>
                <a:sym typeface="Now Bold"/>
              </a:rPr>
              <a:t>Introduction</a:t>
            </a:r>
          </a:p>
        </p:txBody>
      </p:sp>
      <p:sp>
        <p:nvSpPr>
          <p:cNvPr id="36" name="TextBox 36">
            <a:extLst>
              <a:ext uri="{FF2B5EF4-FFF2-40B4-BE49-F238E27FC236}">
                <a16:creationId xmlns:a16="http://schemas.microsoft.com/office/drawing/2014/main" id="{C5B231DC-C3FF-1CEF-40D1-F82813C83EDD}"/>
              </a:ext>
            </a:extLst>
          </p:cNvPr>
          <p:cNvSpPr txBox="1"/>
          <p:nvPr/>
        </p:nvSpPr>
        <p:spPr>
          <a:xfrm>
            <a:off x="14581937" y="6870747"/>
            <a:ext cx="3372842" cy="356235"/>
          </a:xfrm>
          <a:prstGeom prst="rect">
            <a:avLst/>
          </a:prstGeom>
        </p:spPr>
        <p:txBody>
          <a:bodyPr lIns="0" tIns="0" rIns="0" bIns="0" rtlCol="0" anchor="t">
            <a:spAutoFit/>
          </a:bodyPr>
          <a:lstStyle/>
          <a:p>
            <a:pPr marL="0" lvl="0" indent="0" algn="ctr">
              <a:lnSpc>
                <a:spcPts val="2940"/>
              </a:lnSpc>
              <a:spcBef>
                <a:spcPct val="0"/>
              </a:spcBef>
            </a:pPr>
            <a:endParaRPr/>
          </a:p>
        </p:txBody>
      </p:sp>
      <p:pic>
        <p:nvPicPr>
          <p:cNvPr id="50" name="Picture 49" descr="A black background with white text&#10;&#10;AI-generated content may be incorrect.">
            <a:extLst>
              <a:ext uri="{FF2B5EF4-FFF2-40B4-BE49-F238E27FC236}">
                <a16:creationId xmlns:a16="http://schemas.microsoft.com/office/drawing/2014/main" id="{9BC65E64-3C36-AEAE-AF3A-CA915BAC06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CA40F9D3-0285-E84F-4FAB-AAEEF4553C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grpSp>
        <p:nvGrpSpPr>
          <p:cNvPr id="54" name="Group 53">
            <a:extLst>
              <a:ext uri="{FF2B5EF4-FFF2-40B4-BE49-F238E27FC236}">
                <a16:creationId xmlns:a16="http://schemas.microsoft.com/office/drawing/2014/main" id="{63F86F59-1410-53AD-EEB2-5B781E1037F2}"/>
              </a:ext>
            </a:extLst>
          </p:cNvPr>
          <p:cNvGrpSpPr/>
          <p:nvPr/>
        </p:nvGrpSpPr>
        <p:grpSpPr>
          <a:xfrm>
            <a:off x="5186538" y="1545137"/>
            <a:ext cx="12966860" cy="8953517"/>
            <a:chOff x="5090884" y="2933700"/>
            <a:chExt cx="13197116" cy="7396757"/>
          </a:xfrm>
        </p:grpSpPr>
        <p:grpSp>
          <p:nvGrpSpPr>
            <p:cNvPr id="55" name="Group 2">
              <a:extLst>
                <a:ext uri="{FF2B5EF4-FFF2-40B4-BE49-F238E27FC236}">
                  <a16:creationId xmlns:a16="http://schemas.microsoft.com/office/drawing/2014/main" id="{24688C21-6F43-CAE6-1E09-ADE9D94C87E8}"/>
                </a:ext>
              </a:extLst>
            </p:cNvPr>
            <p:cNvGrpSpPr/>
            <p:nvPr/>
          </p:nvGrpSpPr>
          <p:grpSpPr>
            <a:xfrm>
              <a:off x="5112432" y="2933700"/>
              <a:ext cx="13175568" cy="7086600"/>
              <a:chOff x="0" y="0"/>
              <a:chExt cx="3569924" cy="2382591"/>
            </a:xfrm>
          </p:grpSpPr>
          <p:sp>
            <p:nvSpPr>
              <p:cNvPr id="57" name="Freeform 3">
                <a:extLst>
                  <a:ext uri="{FF2B5EF4-FFF2-40B4-BE49-F238E27FC236}">
                    <a16:creationId xmlns:a16="http://schemas.microsoft.com/office/drawing/2014/main" id="{2E25B90D-924F-D119-EC87-F7DBB7706516}"/>
                  </a:ext>
                </a:extLst>
              </p:cNvPr>
              <p:cNvSpPr/>
              <p:nvPr/>
            </p:nvSpPr>
            <p:spPr>
              <a:xfrm>
                <a:off x="0" y="0"/>
                <a:ext cx="3569924" cy="2382591"/>
              </a:xfrm>
              <a:custGeom>
                <a:avLst/>
                <a:gdLst/>
                <a:ahLst/>
                <a:cxnLst/>
                <a:rect l="l" t="t" r="r" b="b"/>
                <a:pathLst>
                  <a:path w="3569924" h="2382591">
                    <a:moveTo>
                      <a:pt x="3445464" y="2382591"/>
                    </a:moveTo>
                    <a:lnTo>
                      <a:pt x="124460" y="2382591"/>
                    </a:lnTo>
                    <a:cubicBezTo>
                      <a:pt x="55880" y="2382591"/>
                      <a:pt x="0" y="2326711"/>
                      <a:pt x="0" y="2258131"/>
                    </a:cubicBezTo>
                    <a:lnTo>
                      <a:pt x="0" y="124460"/>
                    </a:lnTo>
                    <a:cubicBezTo>
                      <a:pt x="0" y="55880"/>
                      <a:pt x="55880" y="0"/>
                      <a:pt x="124460" y="0"/>
                    </a:cubicBezTo>
                    <a:lnTo>
                      <a:pt x="3445464" y="0"/>
                    </a:lnTo>
                    <a:cubicBezTo>
                      <a:pt x="3514044" y="0"/>
                      <a:pt x="3569924" y="55880"/>
                      <a:pt x="3569924" y="124460"/>
                    </a:cubicBezTo>
                    <a:lnTo>
                      <a:pt x="3569924" y="2258131"/>
                    </a:lnTo>
                    <a:cubicBezTo>
                      <a:pt x="3569924" y="2326711"/>
                      <a:pt x="3514044" y="2382591"/>
                      <a:pt x="3445464" y="2382591"/>
                    </a:cubicBezTo>
                    <a:close/>
                  </a:path>
                </a:pathLst>
              </a:custGeom>
              <a:solidFill>
                <a:srgbClr val="5C73BF"/>
              </a:solidFill>
            </p:spPr>
            <p:txBody>
              <a:bodyPr/>
              <a:lstStyle/>
              <a:p>
                <a:endParaRPr lang="en-US" dirty="0"/>
              </a:p>
            </p:txBody>
          </p:sp>
        </p:grpSp>
        <p:sp>
          <p:nvSpPr>
            <p:cNvPr id="56" name="TextBox 10">
              <a:extLst>
                <a:ext uri="{FF2B5EF4-FFF2-40B4-BE49-F238E27FC236}">
                  <a16:creationId xmlns:a16="http://schemas.microsoft.com/office/drawing/2014/main" id="{E22768BB-C13E-58AD-AFDD-A14670EAC393}"/>
                </a:ext>
              </a:extLst>
            </p:cNvPr>
            <p:cNvSpPr txBox="1"/>
            <p:nvPr/>
          </p:nvSpPr>
          <p:spPr>
            <a:xfrm>
              <a:off x="5090884" y="3342674"/>
              <a:ext cx="13012479" cy="6987783"/>
            </a:xfrm>
            <a:prstGeom prst="rect">
              <a:avLst/>
            </a:prstGeom>
          </p:spPr>
          <p:txBody>
            <a:bodyPr wrap="square" lIns="0" tIns="0" rIns="0" bIns="0" rtlCol="0" anchor="t">
              <a:spAutoFit/>
            </a:bodyPr>
            <a:lstStyle/>
            <a:p>
              <a:pPr marL="232349" lvl="1" algn="just">
                <a:lnSpc>
                  <a:spcPts val="3013"/>
                </a:lnSpc>
              </a:pPr>
              <a:r>
                <a:rPr lang="en-US" sz="2000" b="1" dirty="0">
                  <a:solidFill>
                    <a:srgbClr val="FFFFFF"/>
                  </a:solidFill>
                  <a:latin typeface="Now"/>
                  <a:ea typeface="Now"/>
                  <a:cs typeface="Now"/>
                  <a:sym typeface="Now"/>
                </a:rPr>
                <a:t>📊 Sudden Heart Disease Incidence Rates (Globally)</a:t>
              </a:r>
            </a:p>
            <a:p>
              <a:pPr marL="232349" lvl="1" algn="just">
                <a:lnSpc>
                  <a:spcPts val="3013"/>
                </a:lnSpc>
              </a:pPr>
              <a:endParaRPr lang="en-US" sz="2000" b="1" dirty="0">
                <a:solidFill>
                  <a:srgbClr val="FFFFFF"/>
                </a:solidFill>
                <a:latin typeface="Now"/>
                <a:ea typeface="Now"/>
                <a:cs typeface="Now"/>
                <a:sym typeface="Now"/>
              </a:endParaRPr>
            </a:p>
            <a:p>
              <a:pPr marL="232349" lvl="1" algn="just">
                <a:lnSpc>
                  <a:spcPts val="3013"/>
                </a:lnSpc>
              </a:pPr>
              <a:r>
                <a:rPr lang="en-US" sz="2000" b="1" dirty="0">
                  <a:solidFill>
                    <a:srgbClr val="FFFFFF"/>
                  </a:solidFill>
                  <a:latin typeface="Now"/>
                  <a:ea typeface="Now"/>
                  <a:cs typeface="Now"/>
                  <a:sym typeface="Now"/>
                </a:rPr>
                <a:t>♦ </a:t>
              </a:r>
              <a:r>
                <a:rPr lang="en-US" sz="2000" b="1" u="sng" dirty="0">
                  <a:solidFill>
                    <a:srgbClr val="FFFFFF"/>
                  </a:solidFill>
                  <a:latin typeface="Now"/>
                  <a:ea typeface="Now"/>
                  <a:cs typeface="Now"/>
                  <a:sym typeface="Now"/>
                </a:rPr>
                <a:t>Sudden Cardiac Death (SCD)</a:t>
              </a:r>
            </a:p>
            <a:p>
              <a:pPr marL="232349" lvl="1" algn="just">
                <a:lnSpc>
                  <a:spcPts val="3013"/>
                </a:lnSpc>
              </a:pPr>
              <a:endParaRPr lang="en-US" sz="2000" b="1" u="sng" dirty="0">
                <a:solidFill>
                  <a:srgbClr val="FFFFFF"/>
                </a:solidFill>
                <a:latin typeface="Now"/>
                <a:ea typeface="Now"/>
                <a:cs typeface="Now"/>
                <a:sym typeface="Now"/>
              </a:endParaRPr>
            </a:p>
            <a:p>
              <a:pPr marL="689549" lvl="2" algn="just">
                <a:lnSpc>
                  <a:spcPts val="3013"/>
                </a:lnSpc>
              </a:pPr>
              <a:r>
                <a:rPr lang="en-US" sz="2000" b="1" dirty="0">
                  <a:solidFill>
                    <a:srgbClr val="FFFFFF"/>
                  </a:solidFill>
                  <a:latin typeface="Now"/>
                  <a:ea typeface="Now"/>
                  <a:cs typeface="Now"/>
                  <a:sym typeface="Now"/>
                </a:rPr>
                <a:t>• Accounts for about 15% to 20% of all deaths worldwide.</a:t>
              </a:r>
            </a:p>
            <a:p>
              <a:pPr marL="689549" lvl="2" algn="just">
                <a:lnSpc>
                  <a:spcPts val="3013"/>
                </a:lnSpc>
              </a:pPr>
              <a:endParaRPr lang="en-US" sz="2000" b="1" dirty="0">
                <a:solidFill>
                  <a:srgbClr val="FFFFFF"/>
                </a:solidFill>
                <a:latin typeface="Now"/>
                <a:ea typeface="Now"/>
                <a:cs typeface="Now"/>
                <a:sym typeface="Now"/>
              </a:endParaRPr>
            </a:p>
            <a:p>
              <a:pPr marL="689549" lvl="2" algn="just">
                <a:lnSpc>
                  <a:spcPts val="3013"/>
                </a:lnSpc>
              </a:pPr>
              <a:r>
                <a:rPr lang="en-US" sz="2000" b="1" dirty="0">
                  <a:solidFill>
                    <a:srgbClr val="FFFFFF"/>
                  </a:solidFill>
                  <a:latin typeface="Now"/>
                  <a:ea typeface="Now"/>
                  <a:cs typeface="Now"/>
                  <a:sym typeface="Now"/>
                </a:rPr>
                <a:t>• More frequent in men and in people aged 45 and older, but it can also occur in young adults</a:t>
              </a:r>
            </a:p>
            <a:p>
              <a:pPr marL="689549" lvl="2" algn="just">
                <a:lnSpc>
                  <a:spcPts val="3013"/>
                </a:lnSpc>
              </a:pPr>
              <a:endParaRPr lang="en-US" sz="2000" b="1" dirty="0">
                <a:solidFill>
                  <a:srgbClr val="FFFFFF"/>
                </a:solidFill>
                <a:latin typeface="Now"/>
                <a:ea typeface="Now"/>
                <a:cs typeface="Now"/>
                <a:sym typeface="Now"/>
              </a:endParaRPr>
            </a:p>
            <a:p>
              <a:pPr marL="232349" lvl="1" algn="just">
                <a:lnSpc>
                  <a:spcPts val="3013"/>
                </a:lnSpc>
              </a:pPr>
              <a:r>
                <a:rPr lang="en-US" sz="2000" b="1" dirty="0">
                  <a:solidFill>
                    <a:srgbClr val="FFFFFF"/>
                  </a:solidFill>
                  <a:latin typeface="Now"/>
                  <a:ea typeface="Now"/>
                  <a:cs typeface="Now"/>
                  <a:sym typeface="Now"/>
                </a:rPr>
                <a:t>♦ </a:t>
              </a:r>
              <a:r>
                <a:rPr lang="en-US" sz="2000" b="1" u="sng" dirty="0">
                  <a:solidFill>
                    <a:srgbClr val="FFFFFF"/>
                  </a:solidFill>
                  <a:latin typeface="Now"/>
                  <a:ea typeface="Now"/>
                  <a:cs typeface="Now"/>
                  <a:sym typeface="Now"/>
                </a:rPr>
                <a:t>United States</a:t>
              </a:r>
            </a:p>
            <a:p>
              <a:pPr lvl="2" indent="-224851" algn="just">
                <a:lnSpc>
                  <a:spcPts val="3013"/>
                </a:lnSpc>
              </a:pPr>
              <a:endParaRPr lang="en-US" sz="2000" b="1" dirty="0">
                <a:solidFill>
                  <a:srgbClr val="FFFFFF"/>
                </a:solidFill>
                <a:latin typeface="Now"/>
                <a:ea typeface="Now"/>
                <a:cs typeface="Now"/>
                <a:sym typeface="Now"/>
              </a:endParaRPr>
            </a:p>
            <a:p>
              <a:pPr lvl="2" indent="-224851" algn="just">
                <a:lnSpc>
                  <a:spcPts val="3013"/>
                </a:lnSpc>
              </a:pPr>
              <a:r>
                <a:rPr lang="en-US" sz="2000" b="1" dirty="0">
                  <a:solidFill>
                    <a:srgbClr val="FFFFFF"/>
                  </a:solidFill>
                  <a:latin typeface="Now"/>
                  <a:ea typeface="Now"/>
                  <a:cs typeface="Now"/>
                  <a:sym typeface="Now"/>
                </a:rPr>
                <a:t>•Around 350,000 cases of sudden cardiac arrest occur annually. </a:t>
              </a:r>
            </a:p>
            <a:p>
              <a:pPr lvl="2" indent="-224851" algn="just">
                <a:lnSpc>
                  <a:spcPts val="3013"/>
                </a:lnSpc>
              </a:pPr>
              <a:endParaRPr lang="en-US" sz="2000" b="1" dirty="0">
                <a:solidFill>
                  <a:srgbClr val="FFFFFF"/>
                </a:solidFill>
                <a:latin typeface="Now"/>
                <a:ea typeface="Now"/>
                <a:cs typeface="Now"/>
                <a:sym typeface="Now"/>
              </a:endParaRPr>
            </a:p>
            <a:p>
              <a:pPr lvl="2" indent="-224851" algn="just">
                <a:lnSpc>
                  <a:spcPts val="3013"/>
                </a:lnSpc>
              </a:pPr>
              <a:r>
                <a:rPr lang="en-US" sz="2000" b="1" dirty="0">
                  <a:solidFill>
                    <a:srgbClr val="FFFFFF"/>
                  </a:solidFill>
                  <a:latin typeface="Now"/>
                  <a:ea typeface="Now"/>
                  <a:cs typeface="Now"/>
                  <a:sym typeface="Now"/>
                </a:rPr>
                <a:t>•The survival rate is low — only 10% to 12% survive.</a:t>
              </a:r>
            </a:p>
            <a:p>
              <a:pPr lvl="2" indent="-224851" algn="just">
                <a:lnSpc>
                  <a:spcPts val="3013"/>
                </a:lnSpc>
              </a:pPr>
              <a:endParaRPr lang="en-US" sz="2000" b="1" dirty="0">
                <a:solidFill>
                  <a:srgbClr val="FFFFFF"/>
                </a:solidFill>
                <a:latin typeface="Now"/>
                <a:ea typeface="Now"/>
                <a:cs typeface="Now"/>
                <a:sym typeface="Now"/>
              </a:endParaRPr>
            </a:p>
            <a:p>
              <a:pPr marL="232349" lvl="1" algn="just">
                <a:lnSpc>
                  <a:spcPts val="3013"/>
                </a:lnSpc>
              </a:pPr>
              <a:r>
                <a:rPr lang="en-US" sz="2000" b="1" dirty="0">
                  <a:solidFill>
                    <a:srgbClr val="FFFFFF"/>
                  </a:solidFill>
                  <a:latin typeface="Now"/>
                  <a:ea typeface="Now"/>
                  <a:cs typeface="Now"/>
                  <a:sym typeface="Now"/>
                </a:rPr>
                <a:t>♦ </a:t>
              </a:r>
              <a:r>
                <a:rPr lang="en-US" sz="2000" b="1" u="sng" dirty="0">
                  <a:solidFill>
                    <a:srgbClr val="FFFFFF"/>
                  </a:solidFill>
                  <a:latin typeface="Now"/>
                  <a:ea typeface="Now"/>
                  <a:cs typeface="Now"/>
                  <a:sym typeface="Now"/>
                </a:rPr>
                <a:t>Arab Countries</a:t>
              </a:r>
            </a:p>
            <a:p>
              <a:pPr marL="232349" lvl="1" algn="just">
                <a:lnSpc>
                  <a:spcPts val="3013"/>
                </a:lnSpc>
              </a:pPr>
              <a:endParaRPr lang="en-US" sz="2000" b="1" dirty="0">
                <a:solidFill>
                  <a:srgbClr val="FFFFFF"/>
                </a:solidFill>
                <a:latin typeface="Now"/>
                <a:ea typeface="Now"/>
                <a:cs typeface="Now"/>
                <a:sym typeface="Now"/>
              </a:endParaRPr>
            </a:p>
            <a:p>
              <a:pPr marL="689549" lvl="2" algn="just">
                <a:lnSpc>
                  <a:spcPts val="3013"/>
                </a:lnSpc>
              </a:pPr>
              <a:r>
                <a:rPr lang="en-US" sz="2000" b="1" dirty="0">
                  <a:solidFill>
                    <a:srgbClr val="FFFFFF"/>
                  </a:solidFill>
                  <a:latin typeface="Now"/>
                  <a:ea typeface="Now"/>
                  <a:cs typeface="Now"/>
                  <a:sym typeface="Now"/>
                </a:rPr>
                <a:t>•Heart diseases account for over 35% of total deaths in some countries. </a:t>
              </a:r>
            </a:p>
            <a:p>
              <a:pPr marL="689549" lvl="2" algn="just">
                <a:lnSpc>
                  <a:spcPts val="3013"/>
                </a:lnSpc>
              </a:pPr>
              <a:endParaRPr lang="en-US" sz="2000" b="1" dirty="0">
                <a:solidFill>
                  <a:srgbClr val="FFFFFF"/>
                </a:solidFill>
                <a:latin typeface="Now"/>
                <a:ea typeface="Now"/>
                <a:cs typeface="Now"/>
                <a:sym typeface="Now"/>
              </a:endParaRPr>
            </a:p>
            <a:p>
              <a:pPr marL="689549" lvl="2" algn="just">
                <a:lnSpc>
                  <a:spcPts val="3013"/>
                </a:lnSpc>
              </a:pPr>
              <a:r>
                <a:rPr lang="en-US" sz="2000" b="1" dirty="0">
                  <a:solidFill>
                    <a:srgbClr val="FFFFFF"/>
                  </a:solidFill>
                  <a:latin typeface="Now"/>
                  <a:ea typeface="Now"/>
                  <a:cs typeface="Now"/>
                  <a:sym typeface="Now"/>
                </a:rPr>
                <a:t>•Sudden cardiac deaths in young individuals are increasing due to lifestyle factors (like obesity, diabetes, and lack of physical activity).</a:t>
              </a:r>
            </a:p>
            <a:p>
              <a:pPr marL="232349" lvl="1" algn="just">
                <a:lnSpc>
                  <a:spcPts val="3013"/>
                </a:lnSpc>
              </a:pPr>
              <a:endParaRPr lang="en-US" sz="2400" b="1" dirty="0">
                <a:solidFill>
                  <a:srgbClr val="FFFFFF"/>
                </a:solidFill>
                <a:latin typeface="Now"/>
                <a:ea typeface="Now"/>
                <a:cs typeface="Now"/>
                <a:sym typeface="Now"/>
              </a:endParaRPr>
            </a:p>
          </p:txBody>
        </p:sp>
      </p:grpSp>
      <p:grpSp>
        <p:nvGrpSpPr>
          <p:cNvPr id="62" name="Group 4">
            <a:extLst>
              <a:ext uri="{FF2B5EF4-FFF2-40B4-BE49-F238E27FC236}">
                <a16:creationId xmlns:a16="http://schemas.microsoft.com/office/drawing/2014/main" id="{E5D9CA1A-BE82-A022-39D7-56BE38554AEA}"/>
              </a:ext>
            </a:extLst>
          </p:cNvPr>
          <p:cNvGrpSpPr/>
          <p:nvPr/>
        </p:nvGrpSpPr>
        <p:grpSpPr>
          <a:xfrm>
            <a:off x="-8153400" y="5814873"/>
            <a:ext cx="8363635" cy="8363635"/>
            <a:chOff x="0" y="0"/>
            <a:chExt cx="11151514" cy="11151514"/>
          </a:xfrm>
        </p:grpSpPr>
        <p:grpSp>
          <p:nvGrpSpPr>
            <p:cNvPr id="63" name="Group 5">
              <a:extLst>
                <a:ext uri="{FF2B5EF4-FFF2-40B4-BE49-F238E27FC236}">
                  <a16:creationId xmlns:a16="http://schemas.microsoft.com/office/drawing/2014/main" id="{25C76102-1C38-BD10-8E2E-89DD6AEA69B3}"/>
                </a:ext>
              </a:extLst>
            </p:cNvPr>
            <p:cNvGrpSpPr/>
            <p:nvPr/>
          </p:nvGrpSpPr>
          <p:grpSpPr>
            <a:xfrm>
              <a:off x="0" y="0"/>
              <a:ext cx="11151514" cy="11151514"/>
              <a:chOff x="0" y="0"/>
              <a:chExt cx="6350000" cy="6350000"/>
            </a:xfrm>
          </p:grpSpPr>
          <p:sp>
            <p:nvSpPr>
              <p:cNvPr id="66" name="Freeform 6">
                <a:extLst>
                  <a:ext uri="{FF2B5EF4-FFF2-40B4-BE49-F238E27FC236}">
                    <a16:creationId xmlns:a16="http://schemas.microsoft.com/office/drawing/2014/main" id="{53E97560-F33D-7324-4864-9BA20B0E333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64" name="Group 7">
              <a:extLst>
                <a:ext uri="{FF2B5EF4-FFF2-40B4-BE49-F238E27FC236}">
                  <a16:creationId xmlns:a16="http://schemas.microsoft.com/office/drawing/2014/main" id="{2FE645C4-6AFD-9151-8E93-8C60779E6867}"/>
                </a:ext>
              </a:extLst>
            </p:cNvPr>
            <p:cNvGrpSpPr/>
            <p:nvPr/>
          </p:nvGrpSpPr>
          <p:grpSpPr>
            <a:xfrm>
              <a:off x="1021875" y="1021875"/>
              <a:ext cx="9107765" cy="9107765"/>
              <a:chOff x="0" y="0"/>
              <a:chExt cx="6350000" cy="6350000"/>
            </a:xfrm>
          </p:grpSpPr>
          <p:sp>
            <p:nvSpPr>
              <p:cNvPr id="65" name="Freeform 8">
                <a:extLst>
                  <a:ext uri="{FF2B5EF4-FFF2-40B4-BE49-F238E27FC236}">
                    <a16:creationId xmlns:a16="http://schemas.microsoft.com/office/drawing/2014/main" id="{0AC11F50-E5A2-B79E-3385-3F9BA555ED6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pic>
        <p:nvPicPr>
          <p:cNvPr id="11" name="Picture 10" descr="A person standing next to a white board&#10;&#10;AI-generated content may be incorrect.">
            <a:extLst>
              <a:ext uri="{FF2B5EF4-FFF2-40B4-BE49-F238E27FC236}">
                <a16:creationId xmlns:a16="http://schemas.microsoft.com/office/drawing/2014/main" id="{047EC84A-346F-41D8-B9FE-72DCD0B661A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681" b="90818" l="9771" r="91825">
                        <a14:foregroundMark x1="78764" y1="38523" x2="78764" y2="40319"/>
                        <a14:foregroundMark x1="81157" y1="40619" x2="68893" y2="43114"/>
                        <a14:foregroundMark x1="68893" y1="43114" x2="79063" y2="40220"/>
                        <a14:foregroundMark x1="79063" y1="40220" x2="55833" y2="40220"/>
                        <a14:foregroundMark x1="55833" y1="40220" x2="56929" y2="41317"/>
                        <a14:foregroundMark x1="66002" y1="27645" x2="41775" y2="33533"/>
                        <a14:foregroundMark x1="41775" y1="33533" x2="56630" y2="31737"/>
                        <a14:foregroundMark x1="56630" y1="31737" x2="52642" y2="36527"/>
                        <a14:foregroundMark x1="52642" y1="36527" x2="49153" y2="31637"/>
                        <a14:foregroundMark x1="49153" y1="31637" x2="58126" y2="29042"/>
                        <a14:foregroundMark x1="58126" y1="29042" x2="46461" y2="27146"/>
                        <a14:foregroundMark x1="18245" y1="42914" x2="21336" y2="46008"/>
                        <a14:foregroundMark x1="27817" y1="46108" x2="26321" y2="51497"/>
                        <a14:foregroundMark x1="26321" y1="51497" x2="28116" y2="46507"/>
                        <a14:foregroundMark x1="28116" y1="46507" x2="28514" y2="51297"/>
                        <a14:foregroundMark x1="24327" y1="26647" x2="23928" y2="25050"/>
                        <a14:foregroundMark x1="39182" y1="22854" x2="37288" y2="23054"/>
                        <a14:foregroundMark x1="29412" y1="26048" x2="46062" y2="32535"/>
                        <a14:foregroundMark x1="46062" y1="32535" x2="75673" y2="33333"/>
                        <a14:foregroundMark x1="75673" y1="33333" x2="53539" y2="39621"/>
                        <a14:foregroundMark x1="53539" y1="39621" x2="53539" y2="47106"/>
                        <a14:foregroundMark x1="53539" y1="47106" x2="58126" y2="51397"/>
                        <a14:foregroundMark x1="58126" y1="51397" x2="68993" y2="51098"/>
                        <a14:foregroundMark x1="68993" y1="51098" x2="68993" y2="48403"/>
                        <a14:foregroundMark x1="84247" y1="44212" x2="65503" y2="45609"/>
                        <a14:foregroundMark x1="65503" y1="45609" x2="60917" y2="50200"/>
                        <a14:foregroundMark x1="60917" y1="50200" x2="42772" y2="46307"/>
                        <a14:foregroundMark x1="42772" y1="46307" x2="55533" y2="43613"/>
                        <a14:foregroundMark x1="55533" y1="43613" x2="84945" y2="51397"/>
                        <a14:foregroundMark x1="84945" y1="51397" x2="85842" y2="46707"/>
                        <a14:foregroundMark x1="86839" y1="27645" x2="79661" y2="28743"/>
                        <a14:foregroundMark x1="79661" y1="28743" x2="64008" y2="22854"/>
                        <a14:foregroundMark x1="64008" y1="22854" x2="40080" y2="20858"/>
                        <a14:foregroundMark x1="40080" y1="20858" x2="32502" y2="23154"/>
                        <a14:foregroundMark x1="32502" y1="23154" x2="27916" y2="37425"/>
                        <a14:foregroundMark x1="27916" y1="37425" x2="34696" y2="52794"/>
                        <a14:foregroundMark x1="34696" y1="52794" x2="67398" y2="57784"/>
                        <a14:foregroundMark x1="67398" y1="57784" x2="80957" y2="56387"/>
                        <a14:foregroundMark x1="80957" y1="56387" x2="91825" y2="59281"/>
                        <a14:foregroundMark x1="56431" y1="90519" x2="54935" y2="90519"/>
                        <a14:foregroundMark x1="18146" y1="88922" x2="19143" y2="89222"/>
                        <a14:foregroundMark x1="28415" y1="90719" x2="28415" y2="90719"/>
                        <a14:foregroundMark x1="28215" y1="90120" x2="26221" y2="89621"/>
                        <a14:foregroundMark x1="24826" y1="43114" x2="21834" y2="24251"/>
                        <a14:foregroundMark x1="21834" y1="24251" x2="29811" y2="24651"/>
                        <a14:foregroundMark x1="65204" y1="24850" x2="55035" y2="32236"/>
                        <a14:foregroundMark x1="55035" y1="32236" x2="72682" y2="32635"/>
                        <a14:foregroundMark x1="72682" y1="32635" x2="61615" y2="42515"/>
                        <a14:foregroundMark x1="61615" y1="42515" x2="51844" y2="34431"/>
                        <a14:foregroundMark x1="51844" y1="34431" x2="57727" y2="39521"/>
                        <a14:foregroundMark x1="57727" y1="39521" x2="45065" y2="37725"/>
                        <a14:foregroundMark x1="45065" y1="37725" x2="52443" y2="35828"/>
                        <a14:foregroundMark x1="52443" y1="35828" x2="57527" y2="46208"/>
                        <a14:foregroundMark x1="57527" y1="46208" x2="48056" y2="38623"/>
                        <a14:foregroundMark x1="48056" y1="38623" x2="66700" y2="40419"/>
                        <a14:foregroundMark x1="66700" y1="40419" x2="51346" y2="36926"/>
                        <a14:foregroundMark x1="51346" y1="36926" x2="54237" y2="30040"/>
                        <a14:foregroundMark x1="54237" y1="30040" x2="43370" y2="45509"/>
                        <a14:foregroundMark x1="43370" y1="45509" x2="52841" y2="38323"/>
                        <a14:foregroundMark x1="52841" y1="38323" x2="48056" y2="39222"/>
                        <a14:foregroundMark x1="19143" y1="90818" x2="17248" y2="89820"/>
                      </a14:backgroundRemoval>
                    </a14:imgEffect>
                  </a14:imgLayer>
                </a14:imgProps>
              </a:ext>
              <a:ext uri="{28A0092B-C50C-407E-A947-70E740481C1C}">
                <a14:useLocalDpi xmlns:a14="http://schemas.microsoft.com/office/drawing/2010/main" val="0"/>
              </a:ext>
            </a:extLst>
          </a:blip>
          <a:stretch>
            <a:fillRect/>
          </a:stretch>
        </p:blipFill>
        <p:spPr>
          <a:xfrm>
            <a:off x="-60907" y="5979454"/>
            <a:ext cx="4471988" cy="4467529"/>
          </a:xfrm>
          <a:prstGeom prst="rect">
            <a:avLst/>
          </a:prstGeom>
        </p:spPr>
      </p:pic>
    </p:spTree>
    <p:extLst>
      <p:ext uri="{BB962C8B-B14F-4D97-AF65-F5344CB8AC3E}">
        <p14:creationId xmlns:p14="http://schemas.microsoft.com/office/powerpoint/2010/main" val="2414744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a:extLst>
            <a:ext uri="{FF2B5EF4-FFF2-40B4-BE49-F238E27FC236}">
              <a16:creationId xmlns:a16="http://schemas.microsoft.com/office/drawing/2014/main" id="{AA29FAF3-5D05-98BD-3183-EE2202A5B75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8C0FF50-3C7F-5C63-924A-6578D1E06773}"/>
              </a:ext>
            </a:extLst>
          </p:cNvPr>
          <p:cNvGrpSpPr/>
          <p:nvPr/>
        </p:nvGrpSpPr>
        <p:grpSpPr>
          <a:xfrm>
            <a:off x="-201920" y="0"/>
            <a:ext cx="6297920" cy="10287000"/>
            <a:chOff x="0" y="0"/>
            <a:chExt cx="2556540" cy="3479800"/>
          </a:xfrm>
        </p:grpSpPr>
        <p:sp>
          <p:nvSpPr>
            <p:cNvPr id="3" name="Freeform 3">
              <a:extLst>
                <a:ext uri="{FF2B5EF4-FFF2-40B4-BE49-F238E27FC236}">
                  <a16:creationId xmlns:a16="http://schemas.microsoft.com/office/drawing/2014/main" id="{04F5092F-6F4B-97D8-4023-A51D54AACC65}"/>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03B021D7-1423-E2C4-A4CA-13968792CDFF}"/>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EDE670C2-EF68-B688-047C-13DAC855AA5B}"/>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09A9C6D6-F394-9045-E4E3-2785A9AC4D9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3C5B62F6-20B3-2BDB-B46A-A51AA579126E}"/>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A8894676-A9F5-71B9-6C51-4E221E5A4BB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999A474A-2F59-0451-DA74-DCA7E15ADE0D}"/>
              </a:ext>
            </a:extLst>
          </p:cNvPr>
          <p:cNvSpPr txBox="1"/>
          <p:nvPr/>
        </p:nvSpPr>
        <p:spPr>
          <a:xfrm>
            <a:off x="1565458" y="1431738"/>
            <a:ext cx="4190999" cy="1974258"/>
          </a:xfrm>
          <a:prstGeom prst="rect">
            <a:avLst/>
          </a:prstGeom>
        </p:spPr>
        <p:txBody>
          <a:bodyPr wrap="square" lIns="0" tIns="0" rIns="0" bIns="0" rtlCol="0" anchor="t">
            <a:spAutoFit/>
          </a:bodyPr>
          <a:lstStyle/>
          <a:p>
            <a:pPr algn="l">
              <a:lnSpc>
                <a:spcPts val="7680"/>
              </a:lnSpc>
            </a:pPr>
            <a:r>
              <a:rPr lang="en-US" sz="6400" b="1" dirty="0">
                <a:solidFill>
                  <a:srgbClr val="F5F5EF"/>
                </a:solidFill>
                <a:latin typeface="Now Bold"/>
                <a:ea typeface="Now Bold"/>
                <a:cs typeface="Now Bold"/>
                <a:sym typeface="Now Bold"/>
              </a:rPr>
              <a:t>Problem </a:t>
            </a:r>
          </a:p>
          <a:p>
            <a:pPr algn="l">
              <a:lnSpc>
                <a:spcPts val="7680"/>
              </a:lnSpc>
            </a:pPr>
            <a:r>
              <a:rPr lang="en-US" sz="6400" b="1" dirty="0">
                <a:solidFill>
                  <a:srgbClr val="F5F5EF"/>
                </a:solidFill>
                <a:latin typeface="Now Bold"/>
                <a:ea typeface="Now Bold"/>
                <a:cs typeface="Now Bold"/>
                <a:sym typeface="Now Bold"/>
              </a:rPr>
              <a:t>Definition</a:t>
            </a:r>
          </a:p>
        </p:txBody>
      </p:sp>
      <p:sp>
        <p:nvSpPr>
          <p:cNvPr id="36" name="TextBox 36">
            <a:extLst>
              <a:ext uri="{FF2B5EF4-FFF2-40B4-BE49-F238E27FC236}">
                <a16:creationId xmlns:a16="http://schemas.microsoft.com/office/drawing/2014/main" id="{42F6A416-A00F-C049-72D0-8878275D990C}"/>
              </a:ext>
            </a:extLst>
          </p:cNvPr>
          <p:cNvSpPr txBox="1"/>
          <p:nvPr/>
        </p:nvSpPr>
        <p:spPr>
          <a:xfrm>
            <a:off x="14581937" y="6870747"/>
            <a:ext cx="3372842" cy="356235"/>
          </a:xfrm>
          <a:prstGeom prst="rect">
            <a:avLst/>
          </a:prstGeom>
        </p:spPr>
        <p:txBody>
          <a:bodyPr lIns="0" tIns="0" rIns="0" bIns="0" rtlCol="0" anchor="t">
            <a:spAutoFit/>
          </a:bodyPr>
          <a:lstStyle/>
          <a:p>
            <a:pPr marL="0" lvl="0" indent="0" algn="ctr">
              <a:lnSpc>
                <a:spcPts val="2940"/>
              </a:lnSpc>
              <a:spcBef>
                <a:spcPct val="0"/>
              </a:spcBef>
            </a:pPr>
            <a:endParaRPr/>
          </a:p>
        </p:txBody>
      </p:sp>
      <p:grpSp>
        <p:nvGrpSpPr>
          <p:cNvPr id="45" name="Group 44">
            <a:extLst>
              <a:ext uri="{FF2B5EF4-FFF2-40B4-BE49-F238E27FC236}">
                <a16:creationId xmlns:a16="http://schemas.microsoft.com/office/drawing/2014/main" id="{02504A19-5F2F-35F7-9063-388053FEABD5}"/>
              </a:ext>
            </a:extLst>
          </p:cNvPr>
          <p:cNvGrpSpPr/>
          <p:nvPr/>
        </p:nvGrpSpPr>
        <p:grpSpPr>
          <a:xfrm>
            <a:off x="178399" y="1832205"/>
            <a:ext cx="1052959" cy="1075231"/>
            <a:chOff x="9354315" y="1526525"/>
            <a:chExt cx="1284310" cy="1373938"/>
          </a:xfrm>
        </p:grpSpPr>
        <p:sp>
          <p:nvSpPr>
            <p:cNvPr id="46" name="Rectangle: Rounded Corners 45">
              <a:extLst>
                <a:ext uri="{FF2B5EF4-FFF2-40B4-BE49-F238E27FC236}">
                  <a16:creationId xmlns:a16="http://schemas.microsoft.com/office/drawing/2014/main" id="{5B867B1D-30C7-B0D8-F793-7AE49EE4100F}"/>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92179B4F-72DB-B6E8-D48F-928ABEE652BE}"/>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F799E46-437C-C1A7-8655-32913838A69F}"/>
                </a:ext>
              </a:extLst>
            </p:cNvPr>
            <p:cNvSpPr txBox="1"/>
            <p:nvPr/>
          </p:nvSpPr>
          <p:spPr>
            <a:xfrm>
              <a:off x="9609546" y="1672480"/>
              <a:ext cx="710086" cy="1107996"/>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1</a:t>
              </a:r>
            </a:p>
          </p:txBody>
        </p:sp>
      </p:grpSp>
      <p:pic>
        <p:nvPicPr>
          <p:cNvPr id="49" name="Picture 48" descr="A group of people in white coats&#10;&#10;AI-generated content may be incorrect.">
            <a:extLst>
              <a:ext uri="{FF2B5EF4-FFF2-40B4-BE49-F238E27FC236}">
                <a16:creationId xmlns:a16="http://schemas.microsoft.com/office/drawing/2014/main" id="{D685D83F-C35E-5DC0-3420-05F179762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34" y="6502876"/>
            <a:ext cx="6343650" cy="3571875"/>
          </a:xfrm>
          <a:prstGeom prst="rect">
            <a:avLst/>
          </a:prstGeom>
        </p:spPr>
      </p:pic>
      <p:pic>
        <p:nvPicPr>
          <p:cNvPr id="50" name="Picture 49" descr="A black background with white text&#10;&#10;AI-generated content may be incorrect.">
            <a:extLst>
              <a:ext uri="{FF2B5EF4-FFF2-40B4-BE49-F238E27FC236}">
                <a16:creationId xmlns:a16="http://schemas.microsoft.com/office/drawing/2014/main" id="{4CD4510B-51E4-359C-1BC5-F4DAF137E7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D0C5EE91-D2C4-0BE5-DA1F-0F55DD3A8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grpSp>
        <p:nvGrpSpPr>
          <p:cNvPr id="54" name="Group 53">
            <a:extLst>
              <a:ext uri="{FF2B5EF4-FFF2-40B4-BE49-F238E27FC236}">
                <a16:creationId xmlns:a16="http://schemas.microsoft.com/office/drawing/2014/main" id="{E3DF6EDB-EA9C-290D-AEE9-154B928562E8}"/>
              </a:ext>
            </a:extLst>
          </p:cNvPr>
          <p:cNvGrpSpPr/>
          <p:nvPr/>
        </p:nvGrpSpPr>
        <p:grpSpPr>
          <a:xfrm>
            <a:off x="6263052" y="1660604"/>
            <a:ext cx="11857900" cy="8363634"/>
            <a:chOff x="5112432" y="2933700"/>
            <a:chExt cx="13175568" cy="7086600"/>
          </a:xfrm>
        </p:grpSpPr>
        <p:grpSp>
          <p:nvGrpSpPr>
            <p:cNvPr id="55" name="Group 2">
              <a:extLst>
                <a:ext uri="{FF2B5EF4-FFF2-40B4-BE49-F238E27FC236}">
                  <a16:creationId xmlns:a16="http://schemas.microsoft.com/office/drawing/2014/main" id="{C9C2168B-3DFD-D5B7-6D39-3B71DC9B618C}"/>
                </a:ext>
              </a:extLst>
            </p:cNvPr>
            <p:cNvGrpSpPr/>
            <p:nvPr/>
          </p:nvGrpSpPr>
          <p:grpSpPr>
            <a:xfrm>
              <a:off x="5112432" y="2933700"/>
              <a:ext cx="13175568" cy="7086600"/>
              <a:chOff x="0" y="0"/>
              <a:chExt cx="3569924" cy="2382591"/>
            </a:xfrm>
          </p:grpSpPr>
          <p:sp>
            <p:nvSpPr>
              <p:cNvPr id="57" name="Freeform 3">
                <a:extLst>
                  <a:ext uri="{FF2B5EF4-FFF2-40B4-BE49-F238E27FC236}">
                    <a16:creationId xmlns:a16="http://schemas.microsoft.com/office/drawing/2014/main" id="{F03E84DD-ADDF-4BFC-1409-4EBB03F4DF22}"/>
                  </a:ext>
                </a:extLst>
              </p:cNvPr>
              <p:cNvSpPr/>
              <p:nvPr/>
            </p:nvSpPr>
            <p:spPr>
              <a:xfrm>
                <a:off x="0" y="0"/>
                <a:ext cx="3569924" cy="2382591"/>
              </a:xfrm>
              <a:custGeom>
                <a:avLst/>
                <a:gdLst/>
                <a:ahLst/>
                <a:cxnLst/>
                <a:rect l="l" t="t" r="r" b="b"/>
                <a:pathLst>
                  <a:path w="3569924" h="2382591">
                    <a:moveTo>
                      <a:pt x="3445464" y="2382591"/>
                    </a:moveTo>
                    <a:lnTo>
                      <a:pt x="124460" y="2382591"/>
                    </a:lnTo>
                    <a:cubicBezTo>
                      <a:pt x="55880" y="2382591"/>
                      <a:pt x="0" y="2326711"/>
                      <a:pt x="0" y="2258131"/>
                    </a:cubicBezTo>
                    <a:lnTo>
                      <a:pt x="0" y="124460"/>
                    </a:lnTo>
                    <a:cubicBezTo>
                      <a:pt x="0" y="55880"/>
                      <a:pt x="55880" y="0"/>
                      <a:pt x="124460" y="0"/>
                    </a:cubicBezTo>
                    <a:lnTo>
                      <a:pt x="3445464" y="0"/>
                    </a:lnTo>
                    <a:cubicBezTo>
                      <a:pt x="3514044" y="0"/>
                      <a:pt x="3569924" y="55880"/>
                      <a:pt x="3569924" y="124460"/>
                    </a:cubicBezTo>
                    <a:lnTo>
                      <a:pt x="3569924" y="2258131"/>
                    </a:lnTo>
                    <a:cubicBezTo>
                      <a:pt x="3569924" y="2326711"/>
                      <a:pt x="3514044" y="2382591"/>
                      <a:pt x="3445464" y="2382591"/>
                    </a:cubicBezTo>
                    <a:close/>
                  </a:path>
                </a:pathLst>
              </a:custGeom>
              <a:solidFill>
                <a:srgbClr val="5C73BF"/>
              </a:solidFill>
            </p:spPr>
            <p:txBody>
              <a:bodyPr/>
              <a:lstStyle/>
              <a:p>
                <a:endParaRPr lang="en-US" dirty="0"/>
              </a:p>
            </p:txBody>
          </p:sp>
        </p:grpSp>
        <p:sp>
          <p:nvSpPr>
            <p:cNvPr id="56" name="TextBox 10">
              <a:extLst>
                <a:ext uri="{FF2B5EF4-FFF2-40B4-BE49-F238E27FC236}">
                  <a16:creationId xmlns:a16="http://schemas.microsoft.com/office/drawing/2014/main" id="{F3DC53F1-B00F-FE8A-EBB4-D0706FFD380E}"/>
                </a:ext>
              </a:extLst>
            </p:cNvPr>
            <p:cNvSpPr txBox="1"/>
            <p:nvPr/>
          </p:nvSpPr>
          <p:spPr>
            <a:xfrm>
              <a:off x="5112432" y="3066125"/>
              <a:ext cx="12954408" cy="6617179"/>
            </a:xfrm>
            <a:prstGeom prst="rect">
              <a:avLst/>
            </a:prstGeom>
          </p:spPr>
          <p:txBody>
            <a:bodyPr wrap="square" lIns="0" tIns="0" rIns="0" bIns="0" rtlCol="0" anchor="t">
              <a:spAutoFit/>
            </a:bodyPr>
            <a:lstStyle/>
            <a:p>
              <a:pPr marL="232349" lvl="1" algn="just">
                <a:lnSpc>
                  <a:spcPts val="3013"/>
                </a:lnSpc>
              </a:pPr>
              <a:r>
                <a:rPr lang="en-US" sz="2400" b="1" dirty="0">
                  <a:solidFill>
                    <a:srgbClr val="FFFFFF"/>
                  </a:solidFill>
                  <a:latin typeface="Now"/>
                  <a:ea typeface="Now"/>
                  <a:cs typeface="Now"/>
                  <a:sym typeface="Now"/>
                </a:rPr>
                <a:t>Heart disease is the leading cause of death globally, but early detection can save lives. Our project aims to simplify heart health assessments using predictive analytics powered by simple, everyday health questions. Instead of undergoing complex medical tests right away, users can answer a short series of Yes/No questions related to common symptoms, lifestyle habits, and risk factors. By analyzing the responses with machine learning algorithms, our system estimates the user's risk level for heart disease and provides early warnings — helping individuals seek timely medical advice.</a:t>
              </a:r>
            </a:p>
            <a:p>
              <a:pPr marL="232349" lvl="1" algn="just">
                <a:lnSpc>
                  <a:spcPts val="3013"/>
                </a:lnSpc>
              </a:pPr>
              <a:endParaRPr lang="en-US" sz="2400" b="1" dirty="0">
                <a:solidFill>
                  <a:srgbClr val="FFFFFF"/>
                </a:solidFill>
                <a:latin typeface="Now"/>
                <a:ea typeface="Now"/>
                <a:cs typeface="Now"/>
                <a:sym typeface="Now"/>
              </a:endParaRPr>
            </a:p>
            <a:p>
              <a:pPr marL="575249" lvl="1" indent="-342900" algn="just">
                <a:lnSpc>
                  <a:spcPts val="3013"/>
                </a:lnSpc>
                <a:buFont typeface="Courier New" panose="02070309020205020404" pitchFamily="49" charset="0"/>
                <a:buChar char="o"/>
              </a:pPr>
              <a:r>
                <a:rPr lang="en-US" sz="2000" b="1" dirty="0">
                  <a:solidFill>
                    <a:srgbClr val="FFFFFF"/>
                  </a:solidFill>
                  <a:latin typeface="Now"/>
                  <a:ea typeface="Now"/>
                  <a:cs typeface="Now"/>
                  <a:sym typeface="Now"/>
                </a:rPr>
                <a:t>⏰ Fast &amp; Accessible: just quick, easy answers.</a:t>
              </a:r>
            </a:p>
            <a:p>
              <a:pPr marL="232349" lvl="1" algn="just">
                <a:lnSpc>
                  <a:spcPts val="3013"/>
                </a:lnSpc>
              </a:pPr>
              <a:endParaRPr lang="en-US" sz="2000" b="1" dirty="0">
                <a:solidFill>
                  <a:srgbClr val="FFFFFF"/>
                </a:solidFill>
                <a:latin typeface="Now"/>
                <a:ea typeface="Now"/>
                <a:cs typeface="Now"/>
                <a:sym typeface="Now"/>
              </a:endParaRPr>
            </a:p>
            <a:p>
              <a:pPr marL="575249" lvl="1" indent="-342900" algn="just">
                <a:lnSpc>
                  <a:spcPts val="3013"/>
                </a:lnSpc>
                <a:buFont typeface="Courier New" panose="02070309020205020404" pitchFamily="49" charset="0"/>
                <a:buChar char="o"/>
              </a:pPr>
              <a:r>
                <a:rPr lang="en-US" sz="2000" b="1" dirty="0">
                  <a:solidFill>
                    <a:srgbClr val="FFFFFF"/>
                  </a:solidFill>
                  <a:latin typeface="Now"/>
                  <a:ea typeface="Now"/>
                  <a:cs typeface="Now"/>
                  <a:sym typeface="Now"/>
                </a:rPr>
                <a:t>💻 Data-Driven: Uses healthcare data and predictive models.</a:t>
              </a:r>
            </a:p>
            <a:p>
              <a:pPr marL="232349" lvl="1" algn="just">
                <a:lnSpc>
                  <a:spcPts val="3013"/>
                </a:lnSpc>
              </a:pPr>
              <a:endParaRPr lang="en-US" sz="2000" b="1" dirty="0">
                <a:solidFill>
                  <a:srgbClr val="FFFFFF"/>
                </a:solidFill>
                <a:latin typeface="Now"/>
                <a:ea typeface="Now"/>
                <a:cs typeface="Now"/>
                <a:sym typeface="Now"/>
              </a:endParaRPr>
            </a:p>
            <a:p>
              <a:pPr marL="575249" lvl="1" indent="-342900" algn="just">
                <a:lnSpc>
                  <a:spcPts val="3013"/>
                </a:lnSpc>
                <a:buFont typeface="Courier New" panose="02070309020205020404" pitchFamily="49" charset="0"/>
                <a:buChar char="o"/>
              </a:pPr>
              <a:r>
                <a:rPr lang="en-US" sz="2000" b="1" dirty="0">
                  <a:solidFill>
                    <a:srgbClr val="FFFFFF"/>
                  </a:solidFill>
                  <a:latin typeface="Now"/>
                  <a:ea typeface="Now"/>
                  <a:cs typeface="Now"/>
                  <a:sym typeface="Now"/>
                </a:rPr>
                <a:t>🧑‍⚕️ Early Detection: Identifies high-risk individuals before symptoms become severe.</a:t>
              </a:r>
            </a:p>
            <a:p>
              <a:pPr marL="232349" lvl="1" algn="just">
                <a:lnSpc>
                  <a:spcPts val="3013"/>
                </a:lnSpc>
              </a:pPr>
              <a:endParaRPr lang="en-US" sz="2000" b="1" dirty="0">
                <a:solidFill>
                  <a:srgbClr val="FFFFFF"/>
                </a:solidFill>
                <a:latin typeface="Now"/>
                <a:ea typeface="Now"/>
                <a:cs typeface="Now"/>
                <a:sym typeface="Now"/>
              </a:endParaRPr>
            </a:p>
            <a:p>
              <a:pPr marL="575249" lvl="1" indent="-342900" algn="just">
                <a:lnSpc>
                  <a:spcPts val="3013"/>
                </a:lnSpc>
                <a:buFont typeface="Courier New" panose="02070309020205020404" pitchFamily="49" charset="0"/>
                <a:buChar char="o"/>
              </a:pPr>
              <a:r>
                <a:rPr lang="en-US" sz="2000" b="1" dirty="0">
                  <a:solidFill>
                    <a:srgbClr val="FFFFFF"/>
                  </a:solidFill>
                  <a:latin typeface="Now"/>
                  <a:ea typeface="Now"/>
                  <a:cs typeface="Now"/>
                  <a:sym typeface="Now"/>
                </a:rPr>
                <a:t>🌍 Scalable Impact: Useful in clinics, remote health programs, or even personal health apps.</a:t>
              </a:r>
            </a:p>
            <a:p>
              <a:pPr marL="575249" lvl="1" indent="-342900" algn="just">
                <a:lnSpc>
                  <a:spcPts val="3013"/>
                </a:lnSpc>
                <a:buFont typeface="Courier New" panose="02070309020205020404" pitchFamily="49" charset="0"/>
                <a:buChar char="o"/>
              </a:pPr>
              <a:endParaRPr lang="en-US" sz="2400" b="1" dirty="0">
                <a:solidFill>
                  <a:srgbClr val="FFFFFF"/>
                </a:solidFill>
                <a:latin typeface="Now"/>
                <a:ea typeface="Now"/>
                <a:cs typeface="Now"/>
                <a:sym typeface="Now"/>
              </a:endParaRPr>
            </a:p>
          </p:txBody>
        </p:sp>
      </p:grpSp>
      <p:grpSp>
        <p:nvGrpSpPr>
          <p:cNvPr id="62" name="Group 4">
            <a:extLst>
              <a:ext uri="{FF2B5EF4-FFF2-40B4-BE49-F238E27FC236}">
                <a16:creationId xmlns:a16="http://schemas.microsoft.com/office/drawing/2014/main" id="{4E4AF3E0-1149-51B8-30FF-EEB900F89F66}"/>
              </a:ext>
            </a:extLst>
          </p:cNvPr>
          <p:cNvGrpSpPr/>
          <p:nvPr/>
        </p:nvGrpSpPr>
        <p:grpSpPr>
          <a:xfrm>
            <a:off x="-8153400" y="5814873"/>
            <a:ext cx="8363635" cy="8363635"/>
            <a:chOff x="0" y="0"/>
            <a:chExt cx="11151514" cy="11151514"/>
          </a:xfrm>
        </p:grpSpPr>
        <p:grpSp>
          <p:nvGrpSpPr>
            <p:cNvPr id="63" name="Group 5">
              <a:extLst>
                <a:ext uri="{FF2B5EF4-FFF2-40B4-BE49-F238E27FC236}">
                  <a16:creationId xmlns:a16="http://schemas.microsoft.com/office/drawing/2014/main" id="{F930308C-BCB3-5956-1CE0-4E4D849F8FC3}"/>
                </a:ext>
              </a:extLst>
            </p:cNvPr>
            <p:cNvGrpSpPr/>
            <p:nvPr/>
          </p:nvGrpSpPr>
          <p:grpSpPr>
            <a:xfrm>
              <a:off x="0" y="0"/>
              <a:ext cx="11151514" cy="11151514"/>
              <a:chOff x="0" y="0"/>
              <a:chExt cx="6350000" cy="6350000"/>
            </a:xfrm>
          </p:grpSpPr>
          <p:sp>
            <p:nvSpPr>
              <p:cNvPr id="66" name="Freeform 6">
                <a:extLst>
                  <a:ext uri="{FF2B5EF4-FFF2-40B4-BE49-F238E27FC236}">
                    <a16:creationId xmlns:a16="http://schemas.microsoft.com/office/drawing/2014/main" id="{9F45ECA8-A78F-FE34-3C85-02D99C1820B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64" name="Group 7">
              <a:extLst>
                <a:ext uri="{FF2B5EF4-FFF2-40B4-BE49-F238E27FC236}">
                  <a16:creationId xmlns:a16="http://schemas.microsoft.com/office/drawing/2014/main" id="{2CED6F1A-8864-978F-856E-CF9AB517F9EB}"/>
                </a:ext>
              </a:extLst>
            </p:cNvPr>
            <p:cNvGrpSpPr/>
            <p:nvPr/>
          </p:nvGrpSpPr>
          <p:grpSpPr>
            <a:xfrm>
              <a:off x="1021875" y="1021875"/>
              <a:ext cx="9107765" cy="9107765"/>
              <a:chOff x="0" y="0"/>
              <a:chExt cx="6350000" cy="6350000"/>
            </a:xfrm>
          </p:grpSpPr>
          <p:sp>
            <p:nvSpPr>
              <p:cNvPr id="65" name="Freeform 8">
                <a:extLst>
                  <a:ext uri="{FF2B5EF4-FFF2-40B4-BE49-F238E27FC236}">
                    <a16:creationId xmlns:a16="http://schemas.microsoft.com/office/drawing/2014/main" id="{060C892D-7BA1-D19C-331C-4C74DE70696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Tree>
    <p:extLst>
      <p:ext uri="{BB962C8B-B14F-4D97-AF65-F5344CB8AC3E}">
        <p14:creationId xmlns:p14="http://schemas.microsoft.com/office/powerpoint/2010/main" val="2467293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a:extLst>
            <a:ext uri="{FF2B5EF4-FFF2-40B4-BE49-F238E27FC236}">
              <a16:creationId xmlns:a16="http://schemas.microsoft.com/office/drawing/2014/main" id="{D59FAF52-8299-A242-A0B8-3175056BF07A}"/>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B547B08-0F85-43AF-717C-1268D1797BB9}"/>
              </a:ext>
            </a:extLst>
          </p:cNvPr>
          <p:cNvGrpSpPr/>
          <p:nvPr/>
        </p:nvGrpSpPr>
        <p:grpSpPr>
          <a:xfrm>
            <a:off x="-201920" y="0"/>
            <a:ext cx="6297920" cy="10287000"/>
            <a:chOff x="0" y="0"/>
            <a:chExt cx="2556540" cy="3479800"/>
          </a:xfrm>
        </p:grpSpPr>
        <p:sp>
          <p:nvSpPr>
            <p:cNvPr id="3" name="Freeform 3">
              <a:extLst>
                <a:ext uri="{FF2B5EF4-FFF2-40B4-BE49-F238E27FC236}">
                  <a16:creationId xmlns:a16="http://schemas.microsoft.com/office/drawing/2014/main" id="{BFAD27D0-B9A7-728A-B646-881AC04DFA09}"/>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8751334D-C0E1-89D5-39B3-270746C52FF7}"/>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8A877C37-2185-4AD8-85F6-0C3CD28C0944}"/>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663DA7C2-F470-973E-F758-5DAC3DAA0DE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3CB39257-EFCF-F09D-88BF-DDADA3A7FA22}"/>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40AEBC97-5DE8-2110-AB8E-2844B7FBA19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CB63C560-78DE-8E77-2D02-F3352BFA2C04}"/>
              </a:ext>
            </a:extLst>
          </p:cNvPr>
          <p:cNvSpPr txBox="1"/>
          <p:nvPr/>
        </p:nvSpPr>
        <p:spPr>
          <a:xfrm>
            <a:off x="1565458" y="1431738"/>
            <a:ext cx="4498552" cy="1974258"/>
          </a:xfrm>
          <a:prstGeom prst="rect">
            <a:avLst/>
          </a:prstGeom>
        </p:spPr>
        <p:txBody>
          <a:bodyPr wrap="square" lIns="0" tIns="0" rIns="0" bIns="0" rtlCol="0" anchor="t">
            <a:spAutoFit/>
          </a:bodyPr>
          <a:lstStyle/>
          <a:p>
            <a:pPr algn="l">
              <a:lnSpc>
                <a:spcPts val="7680"/>
              </a:lnSpc>
            </a:pPr>
            <a:r>
              <a:rPr lang="en-US" sz="6400" b="1" dirty="0">
                <a:solidFill>
                  <a:srgbClr val="F5F5EF"/>
                </a:solidFill>
                <a:latin typeface="Now Bold"/>
                <a:ea typeface="Now Bold"/>
                <a:cs typeface="Now Bold"/>
                <a:sym typeface="Now Bold"/>
              </a:rPr>
              <a:t>Data </a:t>
            </a:r>
          </a:p>
          <a:p>
            <a:pPr algn="l">
              <a:lnSpc>
                <a:spcPts val="7680"/>
              </a:lnSpc>
            </a:pPr>
            <a:r>
              <a:rPr lang="en-US" sz="6400" b="1" dirty="0">
                <a:solidFill>
                  <a:srgbClr val="F5F5EF"/>
                </a:solidFill>
                <a:latin typeface="Now Bold"/>
                <a:ea typeface="Now Bold"/>
                <a:cs typeface="Now Bold"/>
                <a:sym typeface="Now Bold"/>
              </a:rPr>
              <a:t>Collection</a:t>
            </a:r>
          </a:p>
        </p:txBody>
      </p:sp>
      <p:sp>
        <p:nvSpPr>
          <p:cNvPr id="36" name="TextBox 36">
            <a:extLst>
              <a:ext uri="{FF2B5EF4-FFF2-40B4-BE49-F238E27FC236}">
                <a16:creationId xmlns:a16="http://schemas.microsoft.com/office/drawing/2014/main" id="{F089F635-F64A-B27B-A81C-E7D0D33ACE67}"/>
              </a:ext>
            </a:extLst>
          </p:cNvPr>
          <p:cNvSpPr txBox="1"/>
          <p:nvPr/>
        </p:nvSpPr>
        <p:spPr>
          <a:xfrm>
            <a:off x="14581937" y="6870747"/>
            <a:ext cx="3372842" cy="356235"/>
          </a:xfrm>
          <a:prstGeom prst="rect">
            <a:avLst/>
          </a:prstGeom>
        </p:spPr>
        <p:txBody>
          <a:bodyPr lIns="0" tIns="0" rIns="0" bIns="0" rtlCol="0" anchor="t">
            <a:spAutoFit/>
          </a:bodyPr>
          <a:lstStyle/>
          <a:p>
            <a:pPr marL="0" lvl="0" indent="0" algn="ctr">
              <a:lnSpc>
                <a:spcPts val="2940"/>
              </a:lnSpc>
              <a:spcBef>
                <a:spcPct val="0"/>
              </a:spcBef>
            </a:pPr>
            <a:endParaRPr/>
          </a:p>
        </p:txBody>
      </p:sp>
      <p:grpSp>
        <p:nvGrpSpPr>
          <p:cNvPr id="45" name="Group 44">
            <a:extLst>
              <a:ext uri="{FF2B5EF4-FFF2-40B4-BE49-F238E27FC236}">
                <a16:creationId xmlns:a16="http://schemas.microsoft.com/office/drawing/2014/main" id="{D7E36EEC-DF0A-B008-F808-6A35708AF1CA}"/>
              </a:ext>
            </a:extLst>
          </p:cNvPr>
          <p:cNvGrpSpPr/>
          <p:nvPr/>
        </p:nvGrpSpPr>
        <p:grpSpPr>
          <a:xfrm>
            <a:off x="178399" y="1832205"/>
            <a:ext cx="1052959" cy="1222219"/>
            <a:chOff x="9354315" y="1526525"/>
            <a:chExt cx="1284310" cy="1561760"/>
          </a:xfrm>
        </p:grpSpPr>
        <p:sp>
          <p:nvSpPr>
            <p:cNvPr id="46" name="Rectangle: Rounded Corners 45">
              <a:extLst>
                <a:ext uri="{FF2B5EF4-FFF2-40B4-BE49-F238E27FC236}">
                  <a16:creationId xmlns:a16="http://schemas.microsoft.com/office/drawing/2014/main" id="{AACF9CAD-D8C4-3482-172B-0B468D1BF5F1}"/>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A3DD05DC-9B13-8F43-D293-4D904B1CA53E}"/>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4B1F3B58-7EF4-68A3-A7EE-8DE7B3E8BE53}"/>
                </a:ext>
              </a:extLst>
            </p:cNvPr>
            <p:cNvSpPr txBox="1"/>
            <p:nvPr/>
          </p:nvSpPr>
          <p:spPr>
            <a:xfrm>
              <a:off x="9609546" y="1672480"/>
              <a:ext cx="710086"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2</a:t>
              </a:r>
            </a:p>
          </p:txBody>
        </p:sp>
      </p:grpSp>
      <p:pic>
        <p:nvPicPr>
          <p:cNvPr id="50" name="Picture 49" descr="A black background with white text&#10;&#10;AI-generated content may be incorrect.">
            <a:extLst>
              <a:ext uri="{FF2B5EF4-FFF2-40B4-BE49-F238E27FC236}">
                <a16:creationId xmlns:a16="http://schemas.microsoft.com/office/drawing/2014/main" id="{44D3924E-F7C4-0A84-B602-347C0D401A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64D78FB4-0973-6844-6BDA-003E994EA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grpSp>
        <p:nvGrpSpPr>
          <p:cNvPr id="54" name="Group 53">
            <a:extLst>
              <a:ext uri="{FF2B5EF4-FFF2-40B4-BE49-F238E27FC236}">
                <a16:creationId xmlns:a16="http://schemas.microsoft.com/office/drawing/2014/main" id="{E26B0397-8565-0A8B-8998-E522EEFB0977}"/>
              </a:ext>
            </a:extLst>
          </p:cNvPr>
          <p:cNvGrpSpPr/>
          <p:nvPr/>
        </p:nvGrpSpPr>
        <p:grpSpPr>
          <a:xfrm>
            <a:off x="6263052" y="2201764"/>
            <a:ext cx="11857900" cy="7822473"/>
            <a:chOff x="5112432" y="2933700"/>
            <a:chExt cx="13175568" cy="7086600"/>
          </a:xfrm>
        </p:grpSpPr>
        <p:grpSp>
          <p:nvGrpSpPr>
            <p:cNvPr id="55" name="Group 2">
              <a:extLst>
                <a:ext uri="{FF2B5EF4-FFF2-40B4-BE49-F238E27FC236}">
                  <a16:creationId xmlns:a16="http://schemas.microsoft.com/office/drawing/2014/main" id="{8B71D788-7B3E-B9CD-0937-67D0676B6338}"/>
                </a:ext>
              </a:extLst>
            </p:cNvPr>
            <p:cNvGrpSpPr/>
            <p:nvPr/>
          </p:nvGrpSpPr>
          <p:grpSpPr>
            <a:xfrm>
              <a:off x="5112432" y="2933700"/>
              <a:ext cx="13175568" cy="7086600"/>
              <a:chOff x="0" y="0"/>
              <a:chExt cx="3569924" cy="2382591"/>
            </a:xfrm>
          </p:grpSpPr>
          <p:sp>
            <p:nvSpPr>
              <p:cNvPr id="57" name="Freeform 3">
                <a:extLst>
                  <a:ext uri="{FF2B5EF4-FFF2-40B4-BE49-F238E27FC236}">
                    <a16:creationId xmlns:a16="http://schemas.microsoft.com/office/drawing/2014/main" id="{31B75A22-2A63-1F6A-E15F-EAEA4FA1D125}"/>
                  </a:ext>
                </a:extLst>
              </p:cNvPr>
              <p:cNvSpPr/>
              <p:nvPr/>
            </p:nvSpPr>
            <p:spPr>
              <a:xfrm>
                <a:off x="0" y="0"/>
                <a:ext cx="3569924" cy="2382591"/>
              </a:xfrm>
              <a:custGeom>
                <a:avLst/>
                <a:gdLst/>
                <a:ahLst/>
                <a:cxnLst/>
                <a:rect l="l" t="t" r="r" b="b"/>
                <a:pathLst>
                  <a:path w="3569924" h="2382591">
                    <a:moveTo>
                      <a:pt x="3445464" y="2382591"/>
                    </a:moveTo>
                    <a:lnTo>
                      <a:pt x="124460" y="2382591"/>
                    </a:lnTo>
                    <a:cubicBezTo>
                      <a:pt x="55880" y="2382591"/>
                      <a:pt x="0" y="2326711"/>
                      <a:pt x="0" y="2258131"/>
                    </a:cubicBezTo>
                    <a:lnTo>
                      <a:pt x="0" y="124460"/>
                    </a:lnTo>
                    <a:cubicBezTo>
                      <a:pt x="0" y="55880"/>
                      <a:pt x="55880" y="0"/>
                      <a:pt x="124460" y="0"/>
                    </a:cubicBezTo>
                    <a:lnTo>
                      <a:pt x="3445464" y="0"/>
                    </a:lnTo>
                    <a:cubicBezTo>
                      <a:pt x="3514044" y="0"/>
                      <a:pt x="3569924" y="55880"/>
                      <a:pt x="3569924" y="124460"/>
                    </a:cubicBezTo>
                    <a:lnTo>
                      <a:pt x="3569924" y="2258131"/>
                    </a:lnTo>
                    <a:cubicBezTo>
                      <a:pt x="3569924" y="2326711"/>
                      <a:pt x="3514044" y="2382591"/>
                      <a:pt x="3445464" y="2382591"/>
                    </a:cubicBezTo>
                    <a:close/>
                  </a:path>
                </a:pathLst>
              </a:custGeom>
              <a:solidFill>
                <a:srgbClr val="5C73BF"/>
              </a:solidFill>
            </p:spPr>
            <p:txBody>
              <a:bodyPr/>
              <a:lstStyle/>
              <a:p>
                <a:endParaRPr lang="en-US" dirty="0"/>
              </a:p>
            </p:txBody>
          </p:sp>
        </p:grpSp>
        <p:sp>
          <p:nvSpPr>
            <p:cNvPr id="56" name="TextBox 10">
              <a:extLst>
                <a:ext uri="{FF2B5EF4-FFF2-40B4-BE49-F238E27FC236}">
                  <a16:creationId xmlns:a16="http://schemas.microsoft.com/office/drawing/2014/main" id="{FDE9083E-014A-6229-56D4-4556783705D9}"/>
                </a:ext>
              </a:extLst>
            </p:cNvPr>
            <p:cNvSpPr txBox="1"/>
            <p:nvPr/>
          </p:nvSpPr>
          <p:spPr>
            <a:xfrm>
              <a:off x="5148953" y="4827868"/>
              <a:ext cx="12954408" cy="3480415"/>
            </a:xfrm>
            <a:prstGeom prst="rect">
              <a:avLst/>
            </a:prstGeom>
          </p:spPr>
          <p:txBody>
            <a:bodyPr wrap="square" lIns="0" tIns="0" rIns="0" bIns="0" rtlCol="0" anchor="t">
              <a:spAutoFit/>
            </a:bodyPr>
            <a:lstStyle/>
            <a:p>
              <a:pPr marL="575249" lvl="1" indent="-342900" algn="just">
                <a:lnSpc>
                  <a:spcPts val="3013"/>
                </a:lnSpc>
                <a:buFont typeface="Courier New" panose="02070309020205020404" pitchFamily="49" charset="0"/>
                <a:buChar char="o"/>
              </a:pPr>
              <a:r>
                <a:rPr lang="en-US" sz="2400" b="1" dirty="0">
                  <a:solidFill>
                    <a:srgbClr val="FFFFFF"/>
                  </a:solidFill>
                  <a:latin typeface="Now"/>
                  <a:ea typeface="Now"/>
                  <a:cs typeface="Now"/>
                  <a:sym typeface="Now"/>
                </a:rPr>
                <a:t>To support our idea, we conducted extensive research and analysis to find the most relevant and meaningful data for predicting heart disease. Our goal was to keep things simple.</a:t>
              </a:r>
            </a:p>
            <a:p>
              <a:pPr marL="575249" lvl="1" indent="-342900" algn="just">
                <a:lnSpc>
                  <a:spcPts val="3013"/>
                </a:lnSpc>
                <a:buFont typeface="Courier New" panose="02070309020205020404" pitchFamily="49" charset="0"/>
                <a:buChar char="o"/>
              </a:pPr>
              <a:endParaRPr lang="en-US" sz="2400" b="1" dirty="0">
                <a:solidFill>
                  <a:srgbClr val="FFFFFF"/>
                </a:solidFill>
                <a:latin typeface="Now"/>
                <a:ea typeface="Now"/>
                <a:cs typeface="Now"/>
                <a:sym typeface="Now"/>
              </a:endParaRPr>
            </a:p>
            <a:p>
              <a:pPr marL="1032449" lvl="2" indent="-342900" algn="just">
                <a:lnSpc>
                  <a:spcPts val="3013"/>
                </a:lnSpc>
                <a:buFont typeface="Courier New" panose="02070309020205020404" pitchFamily="49" charset="0"/>
                <a:buChar char="o"/>
              </a:pPr>
              <a:r>
                <a:rPr lang="en-US" sz="2400" b="1" dirty="0">
                  <a:solidFill>
                    <a:srgbClr val="FFFFFF"/>
                  </a:solidFill>
                  <a:latin typeface="Now"/>
                  <a:ea typeface="Now"/>
                  <a:cs typeface="Now"/>
                  <a:sym typeface="Now"/>
                </a:rPr>
                <a:t>Finally, we found the appropriate Data on Kaggle</a:t>
              </a:r>
              <a:endParaRPr lang="ar-EG" sz="2400" b="1" dirty="0">
                <a:solidFill>
                  <a:srgbClr val="FFFFFF"/>
                </a:solidFill>
                <a:latin typeface="Now"/>
                <a:ea typeface="Now"/>
                <a:cs typeface="Now"/>
                <a:sym typeface="Now"/>
              </a:endParaRPr>
            </a:p>
            <a:p>
              <a:pPr marL="1032449" lvl="2" indent="-342900" algn="just">
                <a:lnSpc>
                  <a:spcPts val="3013"/>
                </a:lnSpc>
                <a:buFont typeface="Courier New" panose="02070309020205020404" pitchFamily="49" charset="0"/>
                <a:buChar char="o"/>
              </a:pPr>
              <a:endParaRPr lang="ar-EG" sz="2400" b="1" dirty="0">
                <a:solidFill>
                  <a:srgbClr val="FFFFFF"/>
                </a:solidFill>
                <a:latin typeface="Now"/>
                <a:ea typeface="Now"/>
                <a:cs typeface="Now"/>
                <a:sym typeface="Now"/>
              </a:endParaRPr>
            </a:p>
            <a:p>
              <a:pPr marL="3775649" lvl="8" indent="-342900" algn="just">
                <a:lnSpc>
                  <a:spcPts val="3013"/>
                </a:lnSpc>
                <a:buFont typeface="Courier New" panose="02070309020205020404" pitchFamily="49" charset="0"/>
                <a:buChar char="o"/>
              </a:pPr>
              <a:r>
                <a:rPr lang="en-US" sz="2400" b="1" dirty="0">
                  <a:solidFill>
                    <a:schemeClr val="bg1"/>
                  </a:solidFill>
                  <a:latin typeface="Now"/>
                  <a:ea typeface="Now"/>
                  <a:cs typeface="Now"/>
                  <a:sym typeface="Now"/>
                  <a:hlinkClick r:id="rId4">
                    <a:extLst>
                      <a:ext uri="{A12FA001-AC4F-418D-AE19-62706E023703}">
                        <ahyp:hlinkClr xmlns:ahyp="http://schemas.microsoft.com/office/drawing/2018/hyperlinkcolor" val="tx"/>
                      </a:ext>
                    </a:extLst>
                  </a:hlinkClick>
                </a:rPr>
                <a:t>Heart_Disease_Risk_Dataset</a:t>
              </a:r>
              <a:endParaRPr lang="en-US" sz="2400" b="1" dirty="0">
                <a:solidFill>
                  <a:schemeClr val="bg1"/>
                </a:solidFill>
                <a:latin typeface="Now"/>
                <a:ea typeface="Now"/>
                <a:cs typeface="Now"/>
                <a:sym typeface="Now"/>
              </a:endParaRPr>
            </a:p>
            <a:p>
              <a:pPr marL="1032449" lvl="2" indent="-342900" algn="just">
                <a:lnSpc>
                  <a:spcPts val="3013"/>
                </a:lnSpc>
                <a:buFont typeface="Courier New" panose="02070309020205020404" pitchFamily="49" charset="0"/>
                <a:buChar char="o"/>
              </a:pPr>
              <a:endParaRPr lang="en-US" sz="2400" b="1" dirty="0">
                <a:solidFill>
                  <a:srgbClr val="FFFFFF"/>
                </a:solidFill>
                <a:latin typeface="Now"/>
                <a:ea typeface="Now"/>
                <a:cs typeface="Now"/>
                <a:sym typeface="Now"/>
              </a:endParaRPr>
            </a:p>
            <a:p>
              <a:pPr marL="1946849" lvl="4" indent="-342900" algn="just">
                <a:lnSpc>
                  <a:spcPts val="3013"/>
                </a:lnSpc>
                <a:buFont typeface="Courier New" panose="02070309020205020404" pitchFamily="49" charset="0"/>
                <a:buChar char="o"/>
              </a:pPr>
              <a:endParaRPr lang="en-US" sz="2400" b="1" dirty="0">
                <a:solidFill>
                  <a:srgbClr val="FFFFFF"/>
                </a:solidFill>
                <a:latin typeface="Now"/>
                <a:ea typeface="Now"/>
                <a:cs typeface="Now"/>
                <a:sym typeface="Now"/>
              </a:endParaRPr>
            </a:p>
            <a:p>
              <a:pPr marL="575249" lvl="1" indent="-342900" algn="just">
                <a:lnSpc>
                  <a:spcPts val="3013"/>
                </a:lnSpc>
                <a:buFont typeface="Courier New" panose="02070309020205020404" pitchFamily="49" charset="0"/>
                <a:buChar char="o"/>
              </a:pPr>
              <a:endParaRPr lang="en-US" sz="2400" dirty="0">
                <a:solidFill>
                  <a:srgbClr val="FFFFFF"/>
                </a:solidFill>
                <a:latin typeface="Now"/>
                <a:ea typeface="Now"/>
                <a:cs typeface="Now"/>
                <a:sym typeface="Now"/>
              </a:endParaRPr>
            </a:p>
          </p:txBody>
        </p:sp>
      </p:grpSp>
      <p:pic>
        <p:nvPicPr>
          <p:cNvPr id="13" name="Picture 12" descr="A person holding magnifying glass and yellow tie&#10;&#10;AI-generated content may be incorrect.">
            <a:extLst>
              <a:ext uri="{FF2B5EF4-FFF2-40B4-BE49-F238E27FC236}">
                <a16:creationId xmlns:a16="http://schemas.microsoft.com/office/drawing/2014/main" id="{8ACA92B2-E8ED-C1D3-3F86-2C6DDC28B2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434" y="6568644"/>
            <a:ext cx="6572250" cy="3448050"/>
          </a:xfrm>
          <a:prstGeom prst="rect">
            <a:avLst/>
          </a:prstGeom>
        </p:spPr>
      </p:pic>
      <p:pic>
        <p:nvPicPr>
          <p:cNvPr id="15" name="Graphic 14" descr="Cursor with solid fill">
            <a:extLst>
              <a:ext uri="{FF2B5EF4-FFF2-40B4-BE49-F238E27FC236}">
                <a16:creationId xmlns:a16="http://schemas.microsoft.com/office/drawing/2014/main" id="{6D36AFED-BDF4-67EE-F273-46A2B01AA1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859000" y="6705964"/>
            <a:ext cx="685800" cy="685800"/>
          </a:xfrm>
          <a:prstGeom prst="rect">
            <a:avLst/>
          </a:prstGeom>
        </p:spPr>
      </p:pic>
    </p:spTree>
    <p:extLst>
      <p:ext uri="{BB962C8B-B14F-4D97-AF65-F5344CB8AC3E}">
        <p14:creationId xmlns:p14="http://schemas.microsoft.com/office/powerpoint/2010/main" val="3148592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E5FD2-DEF6-915B-4442-2D9E6EF1C17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BD4D4AB-5450-1F6E-2A57-1192C1FA44AF}"/>
              </a:ext>
            </a:extLst>
          </p:cNvPr>
          <p:cNvGrpSpPr/>
          <p:nvPr/>
        </p:nvGrpSpPr>
        <p:grpSpPr>
          <a:xfrm>
            <a:off x="-201921" y="0"/>
            <a:ext cx="6688995" cy="10287000"/>
            <a:chOff x="0" y="0"/>
            <a:chExt cx="2556540" cy="3479800"/>
          </a:xfrm>
        </p:grpSpPr>
        <p:sp>
          <p:nvSpPr>
            <p:cNvPr id="3" name="Freeform 3">
              <a:extLst>
                <a:ext uri="{FF2B5EF4-FFF2-40B4-BE49-F238E27FC236}">
                  <a16:creationId xmlns:a16="http://schemas.microsoft.com/office/drawing/2014/main" id="{C0B16F99-3C85-0164-DE77-1F5B95FAF527}"/>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8F1C4D49-BF72-9FCA-4F40-E937A117151A}"/>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7253329F-F310-79F6-3DA4-1110F993B0ED}"/>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34C88376-DE83-A991-8207-A1C4DC5D37DB}"/>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D079E389-4C24-29D3-F253-28B3AC10877B}"/>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C9D52172-2BC2-EDE5-741E-C08EAC8A0A6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CE3980AD-7ECC-1099-7DCD-30B3FC6CDE85}"/>
              </a:ext>
            </a:extLst>
          </p:cNvPr>
          <p:cNvSpPr txBox="1"/>
          <p:nvPr/>
        </p:nvSpPr>
        <p:spPr>
          <a:xfrm>
            <a:off x="1264227" y="1431738"/>
            <a:ext cx="5222847" cy="1974258"/>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Data </a:t>
            </a:r>
          </a:p>
          <a:p>
            <a:pPr algn="l">
              <a:lnSpc>
                <a:spcPts val="7680"/>
              </a:lnSpc>
            </a:pPr>
            <a:r>
              <a:rPr lang="en-US" sz="5400" b="1" dirty="0">
                <a:solidFill>
                  <a:srgbClr val="F5F5EF"/>
                </a:solidFill>
                <a:latin typeface="Now Bold"/>
                <a:ea typeface="Now Bold"/>
                <a:cs typeface="Now Bold"/>
                <a:sym typeface="Now Bold"/>
              </a:rPr>
              <a:t>Understanding</a:t>
            </a:r>
          </a:p>
        </p:txBody>
      </p:sp>
      <p:grpSp>
        <p:nvGrpSpPr>
          <p:cNvPr id="45" name="Group 44">
            <a:extLst>
              <a:ext uri="{FF2B5EF4-FFF2-40B4-BE49-F238E27FC236}">
                <a16:creationId xmlns:a16="http://schemas.microsoft.com/office/drawing/2014/main" id="{7B022916-B247-7979-9106-92E987F815BE}"/>
              </a:ext>
            </a:extLst>
          </p:cNvPr>
          <p:cNvGrpSpPr/>
          <p:nvPr/>
        </p:nvGrpSpPr>
        <p:grpSpPr>
          <a:xfrm>
            <a:off x="-9001" y="1807757"/>
            <a:ext cx="1052959" cy="1222219"/>
            <a:chOff x="9354315" y="1526525"/>
            <a:chExt cx="1284310" cy="1561760"/>
          </a:xfrm>
        </p:grpSpPr>
        <p:sp>
          <p:nvSpPr>
            <p:cNvPr id="46" name="Rectangle: Rounded Corners 45">
              <a:extLst>
                <a:ext uri="{FF2B5EF4-FFF2-40B4-BE49-F238E27FC236}">
                  <a16:creationId xmlns:a16="http://schemas.microsoft.com/office/drawing/2014/main" id="{86CB6531-B773-BABA-CF76-AB5A62582ABB}"/>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9B504B84-8931-EBDD-DB62-B58363AE8A75}"/>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DC5F937-2050-44DD-3D70-5AF3EDC3B6E8}"/>
                </a:ext>
              </a:extLst>
            </p:cNvPr>
            <p:cNvSpPr txBox="1"/>
            <p:nvPr/>
          </p:nvSpPr>
          <p:spPr>
            <a:xfrm>
              <a:off x="9609546" y="1672480"/>
              <a:ext cx="710086"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3</a:t>
              </a:r>
            </a:p>
          </p:txBody>
        </p:sp>
      </p:grpSp>
      <p:pic>
        <p:nvPicPr>
          <p:cNvPr id="50" name="Picture 49" descr="A black background with white text&#10;&#10;AI-generated content may be incorrect.">
            <a:extLst>
              <a:ext uri="{FF2B5EF4-FFF2-40B4-BE49-F238E27FC236}">
                <a16:creationId xmlns:a16="http://schemas.microsoft.com/office/drawing/2014/main" id="{E3E91707-2ACA-6D2A-DBF1-1CC327BD3B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BC44E6E3-049F-4011-6004-E295DAF90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863" y="0"/>
            <a:ext cx="1651416" cy="1644076"/>
          </a:xfrm>
          <a:prstGeom prst="rect">
            <a:avLst/>
          </a:prstGeom>
        </p:spPr>
      </p:pic>
      <p:pic>
        <p:nvPicPr>
          <p:cNvPr id="11" name="Picture 10" descr="A clipboard with a magnifying glass and a gear&#10;&#10;AI-generated content may be incorrect.">
            <a:extLst>
              <a:ext uri="{FF2B5EF4-FFF2-40B4-BE49-F238E27FC236}">
                <a16:creationId xmlns:a16="http://schemas.microsoft.com/office/drawing/2014/main" id="{6165798B-FF0E-08AE-A15D-E24C48145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986" y="7019105"/>
            <a:ext cx="3138414" cy="3115606"/>
          </a:xfrm>
          <a:prstGeom prst="rect">
            <a:avLst/>
          </a:prstGeom>
        </p:spPr>
      </p:pic>
      <p:grpSp>
        <p:nvGrpSpPr>
          <p:cNvPr id="19" name="Group 18">
            <a:extLst>
              <a:ext uri="{FF2B5EF4-FFF2-40B4-BE49-F238E27FC236}">
                <a16:creationId xmlns:a16="http://schemas.microsoft.com/office/drawing/2014/main" id="{3472BC83-D74E-BAB0-7707-FADBF7EA2659}"/>
              </a:ext>
            </a:extLst>
          </p:cNvPr>
          <p:cNvGrpSpPr/>
          <p:nvPr/>
        </p:nvGrpSpPr>
        <p:grpSpPr>
          <a:xfrm>
            <a:off x="7010400" y="2552700"/>
            <a:ext cx="5264057" cy="1075231"/>
            <a:chOff x="7010400" y="1807757"/>
            <a:chExt cx="5264057" cy="1075231"/>
          </a:xfrm>
        </p:grpSpPr>
        <p:sp>
          <p:nvSpPr>
            <p:cNvPr id="9" name="Rectangle: Rounded Corners 8">
              <a:extLst>
                <a:ext uri="{FF2B5EF4-FFF2-40B4-BE49-F238E27FC236}">
                  <a16:creationId xmlns:a16="http://schemas.microsoft.com/office/drawing/2014/main" id="{A6D4925E-6F8C-69D1-B33A-684FC61846B1}"/>
                </a:ext>
              </a:extLst>
            </p:cNvPr>
            <p:cNvSpPr/>
            <p:nvPr/>
          </p:nvSpPr>
          <p:spPr>
            <a:xfrm>
              <a:off x="7010400" y="1807757"/>
              <a:ext cx="457200" cy="524493"/>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1</a:t>
              </a:r>
            </a:p>
          </p:txBody>
        </p:sp>
        <p:sp>
          <p:nvSpPr>
            <p:cNvPr id="14" name="Google Shape;792;p37">
              <a:extLst>
                <a:ext uri="{FF2B5EF4-FFF2-40B4-BE49-F238E27FC236}">
                  <a16:creationId xmlns:a16="http://schemas.microsoft.com/office/drawing/2014/main" id="{86EFE880-B595-01C3-0F3A-4414F6DF0464}"/>
                </a:ext>
              </a:extLst>
            </p:cNvPr>
            <p:cNvSpPr txBox="1"/>
            <p:nvPr/>
          </p:nvSpPr>
          <p:spPr>
            <a:xfrm>
              <a:off x="7467600" y="1807757"/>
              <a:ext cx="1676400"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Chest_Pain</a:t>
              </a:r>
              <a:endParaRPr lang="en-US" sz="2400" b="1" dirty="0">
                <a:solidFill>
                  <a:srgbClr val="4A64B8"/>
                </a:solidFill>
                <a:sym typeface="Roboto Slab Light"/>
              </a:endParaRPr>
            </a:p>
          </p:txBody>
        </p:sp>
        <p:sp>
          <p:nvSpPr>
            <p:cNvPr id="15" name="TextBox 14">
              <a:extLst>
                <a:ext uri="{FF2B5EF4-FFF2-40B4-BE49-F238E27FC236}">
                  <a16:creationId xmlns:a16="http://schemas.microsoft.com/office/drawing/2014/main" id="{BD0FF3EF-6433-B5DA-7FA4-A3425E62EDDA}"/>
                </a:ext>
              </a:extLst>
            </p:cNvPr>
            <p:cNvSpPr txBox="1"/>
            <p:nvPr/>
          </p:nvSpPr>
          <p:spPr>
            <a:xfrm>
              <a:off x="7467600" y="2421323"/>
              <a:ext cx="4806857" cy="461665"/>
            </a:xfrm>
            <a:prstGeom prst="rect">
              <a:avLst/>
            </a:prstGeom>
            <a:noFill/>
          </p:spPr>
          <p:txBody>
            <a:bodyPr wrap="square" rtlCol="0">
              <a:spAutoFit/>
            </a:bodyPr>
            <a:lstStyle/>
            <a:p>
              <a:r>
                <a:rPr lang="en-US" sz="2400" b="1" dirty="0"/>
                <a:t>Discomfort or pain in the chest area.</a:t>
              </a:r>
            </a:p>
          </p:txBody>
        </p:sp>
      </p:grpSp>
      <p:grpSp>
        <p:nvGrpSpPr>
          <p:cNvPr id="20" name="Group 19">
            <a:extLst>
              <a:ext uri="{FF2B5EF4-FFF2-40B4-BE49-F238E27FC236}">
                <a16:creationId xmlns:a16="http://schemas.microsoft.com/office/drawing/2014/main" id="{103E07E4-D3E1-3A75-8954-0F7E3EB1BB2C}"/>
              </a:ext>
            </a:extLst>
          </p:cNvPr>
          <p:cNvGrpSpPr/>
          <p:nvPr/>
        </p:nvGrpSpPr>
        <p:grpSpPr>
          <a:xfrm flipH="1">
            <a:off x="12067692" y="3450043"/>
            <a:ext cx="5973656" cy="986157"/>
            <a:chOff x="7010400" y="1807757"/>
            <a:chExt cx="5452792" cy="986157"/>
          </a:xfrm>
        </p:grpSpPr>
        <p:sp>
          <p:nvSpPr>
            <p:cNvPr id="21" name="Rectangle: Rounded Corners 20">
              <a:extLst>
                <a:ext uri="{FF2B5EF4-FFF2-40B4-BE49-F238E27FC236}">
                  <a16:creationId xmlns:a16="http://schemas.microsoft.com/office/drawing/2014/main" id="{AF05399F-A462-36B2-DB0D-DE7F29EB5379}"/>
                </a:ext>
              </a:extLst>
            </p:cNvPr>
            <p:cNvSpPr/>
            <p:nvPr/>
          </p:nvSpPr>
          <p:spPr>
            <a:xfrm>
              <a:off x="7010400" y="1807757"/>
              <a:ext cx="457200" cy="524493"/>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2</a:t>
              </a:r>
            </a:p>
          </p:txBody>
        </p:sp>
        <p:sp>
          <p:nvSpPr>
            <p:cNvPr id="22" name="Google Shape;792;p37">
              <a:extLst>
                <a:ext uri="{FF2B5EF4-FFF2-40B4-BE49-F238E27FC236}">
                  <a16:creationId xmlns:a16="http://schemas.microsoft.com/office/drawing/2014/main" id="{41D2A66A-1B5D-0679-BF19-37BCBD2D6632}"/>
                </a:ext>
              </a:extLst>
            </p:cNvPr>
            <p:cNvSpPr txBox="1"/>
            <p:nvPr/>
          </p:nvSpPr>
          <p:spPr>
            <a:xfrm>
              <a:off x="7467599" y="1807757"/>
              <a:ext cx="2665582" cy="524492"/>
            </a:xfrm>
            <a:prstGeom prst="rect">
              <a:avLst/>
            </a:prstGeom>
            <a:noFill/>
            <a:ln>
              <a:noFill/>
            </a:ln>
          </p:spPr>
          <p:txBody>
            <a:bodyPr spcFirstLastPara="1" wrap="square" lIns="91425" tIns="91425" rIns="91425" bIns="91425" anchor="t" anchorCtr="0">
              <a:noAutofit/>
            </a:bodyPr>
            <a:lstStyle/>
            <a:p>
              <a:r>
                <a:rPr lang="en-US" sz="2400" b="1" dirty="0">
                  <a:solidFill>
                    <a:srgbClr val="4A64B8"/>
                  </a:solidFill>
                </a:rPr>
                <a:t>Shortness_of_Breath</a:t>
              </a:r>
              <a:endParaRPr lang="en-US" sz="2400" dirty="0">
                <a:solidFill>
                  <a:srgbClr val="4A64B8"/>
                </a:solidFill>
              </a:endParaRPr>
            </a:p>
          </p:txBody>
        </p:sp>
        <p:sp>
          <p:nvSpPr>
            <p:cNvPr id="23" name="TextBox 22">
              <a:extLst>
                <a:ext uri="{FF2B5EF4-FFF2-40B4-BE49-F238E27FC236}">
                  <a16:creationId xmlns:a16="http://schemas.microsoft.com/office/drawing/2014/main" id="{CF4ECED0-C334-9E6C-5FBD-8B5AD2BFDE19}"/>
                </a:ext>
              </a:extLst>
            </p:cNvPr>
            <p:cNvSpPr txBox="1"/>
            <p:nvPr/>
          </p:nvSpPr>
          <p:spPr>
            <a:xfrm>
              <a:off x="7224095" y="2332249"/>
              <a:ext cx="5239097" cy="461665"/>
            </a:xfrm>
            <a:prstGeom prst="rect">
              <a:avLst/>
            </a:prstGeom>
            <a:noFill/>
          </p:spPr>
          <p:txBody>
            <a:bodyPr wrap="square" rtlCol="0">
              <a:spAutoFit/>
            </a:bodyPr>
            <a:lstStyle/>
            <a:p>
              <a:r>
                <a:rPr lang="en-US" sz="2400" b="1" dirty="0"/>
                <a:t>Difficulty breathing or feeling out of breath</a:t>
              </a:r>
            </a:p>
          </p:txBody>
        </p:sp>
      </p:grpSp>
      <p:grpSp>
        <p:nvGrpSpPr>
          <p:cNvPr id="24" name="Group 23">
            <a:extLst>
              <a:ext uri="{FF2B5EF4-FFF2-40B4-BE49-F238E27FC236}">
                <a16:creationId xmlns:a16="http://schemas.microsoft.com/office/drawing/2014/main" id="{C1E288E9-3822-C4D8-BCF7-FB46A4249033}"/>
              </a:ext>
            </a:extLst>
          </p:cNvPr>
          <p:cNvGrpSpPr/>
          <p:nvPr/>
        </p:nvGrpSpPr>
        <p:grpSpPr>
          <a:xfrm>
            <a:off x="7010400" y="4356012"/>
            <a:ext cx="5638800" cy="1075231"/>
            <a:chOff x="7010400" y="1807757"/>
            <a:chExt cx="5638800" cy="1075231"/>
          </a:xfrm>
        </p:grpSpPr>
        <p:sp>
          <p:nvSpPr>
            <p:cNvPr id="25" name="Rectangle: Rounded Corners 24">
              <a:extLst>
                <a:ext uri="{FF2B5EF4-FFF2-40B4-BE49-F238E27FC236}">
                  <a16:creationId xmlns:a16="http://schemas.microsoft.com/office/drawing/2014/main" id="{DEE8159E-BF02-EE18-58A4-43EE536F0F13}"/>
                </a:ext>
              </a:extLst>
            </p:cNvPr>
            <p:cNvSpPr/>
            <p:nvPr/>
          </p:nvSpPr>
          <p:spPr>
            <a:xfrm>
              <a:off x="7010400" y="1807757"/>
              <a:ext cx="457200" cy="524493"/>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3</a:t>
              </a:r>
            </a:p>
          </p:txBody>
        </p:sp>
        <p:sp>
          <p:nvSpPr>
            <p:cNvPr id="26" name="Google Shape;792;p37">
              <a:extLst>
                <a:ext uri="{FF2B5EF4-FFF2-40B4-BE49-F238E27FC236}">
                  <a16:creationId xmlns:a16="http://schemas.microsoft.com/office/drawing/2014/main" id="{ED564BCA-E97D-676D-F56E-B75E3871F94C}"/>
                </a:ext>
              </a:extLst>
            </p:cNvPr>
            <p:cNvSpPr txBox="1"/>
            <p:nvPr/>
          </p:nvSpPr>
          <p:spPr>
            <a:xfrm>
              <a:off x="7282873" y="1807757"/>
              <a:ext cx="1676400"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Fatigue</a:t>
              </a:r>
              <a:endParaRPr lang="en-US" sz="2400" b="1" dirty="0">
                <a:solidFill>
                  <a:srgbClr val="4A64B8"/>
                </a:solidFill>
                <a:sym typeface="Roboto Slab Light"/>
              </a:endParaRPr>
            </a:p>
          </p:txBody>
        </p:sp>
        <p:sp>
          <p:nvSpPr>
            <p:cNvPr id="27" name="TextBox 26">
              <a:extLst>
                <a:ext uri="{FF2B5EF4-FFF2-40B4-BE49-F238E27FC236}">
                  <a16:creationId xmlns:a16="http://schemas.microsoft.com/office/drawing/2014/main" id="{D6AAC399-3937-CA41-3BEF-123C37A272BD}"/>
                </a:ext>
              </a:extLst>
            </p:cNvPr>
            <p:cNvSpPr txBox="1"/>
            <p:nvPr/>
          </p:nvSpPr>
          <p:spPr>
            <a:xfrm>
              <a:off x="7467600" y="2421323"/>
              <a:ext cx="5181600" cy="461665"/>
            </a:xfrm>
            <a:prstGeom prst="rect">
              <a:avLst/>
            </a:prstGeom>
            <a:noFill/>
          </p:spPr>
          <p:txBody>
            <a:bodyPr wrap="square" rtlCol="0">
              <a:spAutoFit/>
            </a:bodyPr>
            <a:lstStyle/>
            <a:p>
              <a:r>
                <a:rPr lang="en-US" sz="2400" b="1" dirty="0"/>
                <a:t>Persistent tiredness or lack of energy.</a:t>
              </a:r>
            </a:p>
          </p:txBody>
        </p:sp>
      </p:grpSp>
      <p:grpSp>
        <p:nvGrpSpPr>
          <p:cNvPr id="30" name="Group 29">
            <a:extLst>
              <a:ext uri="{FF2B5EF4-FFF2-40B4-BE49-F238E27FC236}">
                <a16:creationId xmlns:a16="http://schemas.microsoft.com/office/drawing/2014/main" id="{927E72EF-9EBD-2025-8F92-5D18CC5A7C96}"/>
              </a:ext>
            </a:extLst>
          </p:cNvPr>
          <p:cNvGrpSpPr/>
          <p:nvPr/>
        </p:nvGrpSpPr>
        <p:grpSpPr>
          <a:xfrm flipH="1">
            <a:off x="8741228" y="5199125"/>
            <a:ext cx="9300120" cy="1070318"/>
            <a:chOff x="7010400" y="1807756"/>
            <a:chExt cx="8489210" cy="1070318"/>
          </a:xfrm>
        </p:grpSpPr>
        <p:sp>
          <p:nvSpPr>
            <p:cNvPr id="31" name="Rectangle: Rounded Corners 30">
              <a:extLst>
                <a:ext uri="{FF2B5EF4-FFF2-40B4-BE49-F238E27FC236}">
                  <a16:creationId xmlns:a16="http://schemas.microsoft.com/office/drawing/2014/main" id="{11CA6CD3-75AC-9EFA-683B-9E2AAE876620}"/>
                </a:ext>
              </a:extLst>
            </p:cNvPr>
            <p:cNvSpPr/>
            <p:nvPr/>
          </p:nvSpPr>
          <p:spPr>
            <a:xfrm>
              <a:off x="7010400" y="1807757"/>
              <a:ext cx="457200" cy="524493"/>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4</a:t>
              </a:r>
            </a:p>
          </p:txBody>
        </p:sp>
        <p:sp>
          <p:nvSpPr>
            <p:cNvPr id="32" name="Google Shape;792;p37">
              <a:extLst>
                <a:ext uri="{FF2B5EF4-FFF2-40B4-BE49-F238E27FC236}">
                  <a16:creationId xmlns:a16="http://schemas.microsoft.com/office/drawing/2014/main" id="{F4C1E099-89DB-0264-0ABA-0115FC091721}"/>
                </a:ext>
              </a:extLst>
            </p:cNvPr>
            <p:cNvSpPr txBox="1"/>
            <p:nvPr/>
          </p:nvSpPr>
          <p:spPr>
            <a:xfrm>
              <a:off x="7610679" y="1807756"/>
              <a:ext cx="1539475" cy="524492"/>
            </a:xfrm>
            <a:prstGeom prst="rect">
              <a:avLst/>
            </a:prstGeom>
            <a:noFill/>
            <a:ln>
              <a:noFill/>
            </a:ln>
          </p:spPr>
          <p:txBody>
            <a:bodyPr spcFirstLastPara="1" wrap="square" lIns="91425" tIns="91425" rIns="91425" bIns="91425" anchor="t" anchorCtr="0">
              <a:noAutofit/>
            </a:bodyPr>
            <a:lstStyle/>
            <a:p>
              <a:r>
                <a:rPr lang="en-US" sz="2400" b="1" dirty="0">
                  <a:solidFill>
                    <a:srgbClr val="4A64B8"/>
                  </a:solidFill>
                </a:rPr>
                <a:t>Palpitations</a:t>
              </a:r>
              <a:endParaRPr lang="en-US" sz="2400" dirty="0">
                <a:solidFill>
                  <a:srgbClr val="4A64B8"/>
                </a:solidFill>
              </a:endParaRPr>
            </a:p>
          </p:txBody>
        </p:sp>
        <p:sp>
          <p:nvSpPr>
            <p:cNvPr id="33" name="TextBox 32">
              <a:extLst>
                <a:ext uri="{FF2B5EF4-FFF2-40B4-BE49-F238E27FC236}">
                  <a16:creationId xmlns:a16="http://schemas.microsoft.com/office/drawing/2014/main" id="{0F057F2E-9B53-795F-F689-2335A3C70555}"/>
                </a:ext>
              </a:extLst>
            </p:cNvPr>
            <p:cNvSpPr txBox="1"/>
            <p:nvPr/>
          </p:nvSpPr>
          <p:spPr>
            <a:xfrm>
              <a:off x="7243969" y="2416409"/>
              <a:ext cx="8255641" cy="461665"/>
            </a:xfrm>
            <a:prstGeom prst="rect">
              <a:avLst/>
            </a:prstGeom>
            <a:noFill/>
          </p:spPr>
          <p:txBody>
            <a:bodyPr wrap="square" rtlCol="0">
              <a:spAutoFit/>
            </a:bodyPr>
            <a:lstStyle/>
            <a:p>
              <a:r>
                <a:rPr lang="en-US" sz="2400" b="1" dirty="0"/>
                <a:t> A feeling that the heart is pounding, fluttering, or beating irregularly</a:t>
              </a:r>
            </a:p>
          </p:txBody>
        </p:sp>
      </p:grpSp>
      <p:grpSp>
        <p:nvGrpSpPr>
          <p:cNvPr id="34" name="Group 33">
            <a:extLst>
              <a:ext uri="{FF2B5EF4-FFF2-40B4-BE49-F238E27FC236}">
                <a16:creationId xmlns:a16="http://schemas.microsoft.com/office/drawing/2014/main" id="{110D0C7E-E196-CE39-2468-E617888B7340}"/>
              </a:ext>
            </a:extLst>
          </p:cNvPr>
          <p:cNvGrpSpPr/>
          <p:nvPr/>
        </p:nvGrpSpPr>
        <p:grpSpPr>
          <a:xfrm>
            <a:off x="7010400" y="6299868"/>
            <a:ext cx="5638800" cy="1075231"/>
            <a:chOff x="7010400" y="1807757"/>
            <a:chExt cx="5638800" cy="1075231"/>
          </a:xfrm>
        </p:grpSpPr>
        <p:sp>
          <p:nvSpPr>
            <p:cNvPr id="35" name="Rectangle: Rounded Corners 34">
              <a:extLst>
                <a:ext uri="{FF2B5EF4-FFF2-40B4-BE49-F238E27FC236}">
                  <a16:creationId xmlns:a16="http://schemas.microsoft.com/office/drawing/2014/main" id="{17DA3DC5-8D5E-B42B-AAE7-A2F2ED7A1080}"/>
                </a:ext>
              </a:extLst>
            </p:cNvPr>
            <p:cNvSpPr/>
            <p:nvPr/>
          </p:nvSpPr>
          <p:spPr>
            <a:xfrm>
              <a:off x="7010400" y="1807757"/>
              <a:ext cx="457200" cy="524493"/>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5</a:t>
              </a:r>
            </a:p>
          </p:txBody>
        </p:sp>
        <p:sp>
          <p:nvSpPr>
            <p:cNvPr id="36" name="Google Shape;792;p37">
              <a:extLst>
                <a:ext uri="{FF2B5EF4-FFF2-40B4-BE49-F238E27FC236}">
                  <a16:creationId xmlns:a16="http://schemas.microsoft.com/office/drawing/2014/main" id="{4E961910-372C-7FB7-E6C3-E6F729B69BB6}"/>
                </a:ext>
              </a:extLst>
            </p:cNvPr>
            <p:cNvSpPr txBox="1"/>
            <p:nvPr/>
          </p:nvSpPr>
          <p:spPr>
            <a:xfrm>
              <a:off x="7282873" y="1807757"/>
              <a:ext cx="1676400"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Dizziness</a:t>
              </a:r>
              <a:endParaRPr lang="en-US" sz="2400" b="1" dirty="0">
                <a:solidFill>
                  <a:srgbClr val="4A64B8"/>
                </a:solidFill>
                <a:sym typeface="Roboto Slab Light"/>
              </a:endParaRPr>
            </a:p>
          </p:txBody>
        </p:sp>
        <p:sp>
          <p:nvSpPr>
            <p:cNvPr id="37" name="TextBox 36">
              <a:extLst>
                <a:ext uri="{FF2B5EF4-FFF2-40B4-BE49-F238E27FC236}">
                  <a16:creationId xmlns:a16="http://schemas.microsoft.com/office/drawing/2014/main" id="{5E0785E0-508B-6BDD-AA90-FA29A1D9E094}"/>
                </a:ext>
              </a:extLst>
            </p:cNvPr>
            <p:cNvSpPr txBox="1"/>
            <p:nvPr/>
          </p:nvSpPr>
          <p:spPr>
            <a:xfrm>
              <a:off x="7467600" y="2421323"/>
              <a:ext cx="5181600" cy="461665"/>
            </a:xfrm>
            <a:prstGeom prst="rect">
              <a:avLst/>
            </a:prstGeom>
            <a:noFill/>
          </p:spPr>
          <p:txBody>
            <a:bodyPr wrap="square" rtlCol="0">
              <a:spAutoFit/>
            </a:bodyPr>
            <a:lstStyle/>
            <a:p>
              <a:r>
                <a:rPr lang="en-US" sz="2400" b="1" dirty="0"/>
                <a:t>Feeling lightheaded or faint</a:t>
              </a:r>
            </a:p>
          </p:txBody>
        </p:sp>
      </p:grpSp>
      <p:grpSp>
        <p:nvGrpSpPr>
          <p:cNvPr id="38" name="Group 37">
            <a:extLst>
              <a:ext uri="{FF2B5EF4-FFF2-40B4-BE49-F238E27FC236}">
                <a16:creationId xmlns:a16="http://schemas.microsoft.com/office/drawing/2014/main" id="{8CB1655E-EB1E-814B-D853-4D2D18D548FA}"/>
              </a:ext>
            </a:extLst>
          </p:cNvPr>
          <p:cNvGrpSpPr/>
          <p:nvPr/>
        </p:nvGrpSpPr>
        <p:grpSpPr>
          <a:xfrm flipH="1">
            <a:off x="12375269" y="6902695"/>
            <a:ext cx="5666079" cy="1092185"/>
            <a:chOff x="7010400" y="1807757"/>
            <a:chExt cx="5172034" cy="1092185"/>
          </a:xfrm>
        </p:grpSpPr>
        <p:sp>
          <p:nvSpPr>
            <p:cNvPr id="39" name="Rectangle: Rounded Corners 38">
              <a:extLst>
                <a:ext uri="{FF2B5EF4-FFF2-40B4-BE49-F238E27FC236}">
                  <a16:creationId xmlns:a16="http://schemas.microsoft.com/office/drawing/2014/main" id="{309CD34A-94C8-37CF-CAAE-C95B6C735CDD}"/>
                </a:ext>
              </a:extLst>
            </p:cNvPr>
            <p:cNvSpPr/>
            <p:nvPr/>
          </p:nvSpPr>
          <p:spPr>
            <a:xfrm>
              <a:off x="7010400" y="1807757"/>
              <a:ext cx="457200" cy="524493"/>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6</a:t>
              </a:r>
            </a:p>
          </p:txBody>
        </p:sp>
        <p:sp>
          <p:nvSpPr>
            <p:cNvPr id="40" name="Google Shape;792;p37">
              <a:extLst>
                <a:ext uri="{FF2B5EF4-FFF2-40B4-BE49-F238E27FC236}">
                  <a16:creationId xmlns:a16="http://schemas.microsoft.com/office/drawing/2014/main" id="{9C13EDCB-0DD1-29C6-407B-8FE9277CAE0D}"/>
                </a:ext>
              </a:extLst>
            </p:cNvPr>
            <p:cNvSpPr txBox="1"/>
            <p:nvPr/>
          </p:nvSpPr>
          <p:spPr>
            <a:xfrm>
              <a:off x="7642781" y="1807758"/>
              <a:ext cx="1182450" cy="524492"/>
            </a:xfrm>
            <a:prstGeom prst="rect">
              <a:avLst/>
            </a:prstGeom>
            <a:noFill/>
            <a:ln>
              <a:noFill/>
            </a:ln>
          </p:spPr>
          <p:txBody>
            <a:bodyPr spcFirstLastPara="1" wrap="square" lIns="91425" tIns="91425" rIns="91425" bIns="91425" anchor="t" anchorCtr="0">
              <a:noAutofit/>
            </a:bodyPr>
            <a:lstStyle/>
            <a:p>
              <a:r>
                <a:rPr lang="en-US" sz="2400" b="1" dirty="0">
                  <a:solidFill>
                    <a:srgbClr val="4A64B8"/>
                  </a:solidFill>
                </a:rPr>
                <a:t>Swelling</a:t>
              </a:r>
              <a:endParaRPr lang="en-US" sz="2400" dirty="0">
                <a:solidFill>
                  <a:srgbClr val="4A64B8"/>
                </a:solidFill>
              </a:endParaRPr>
            </a:p>
          </p:txBody>
        </p:sp>
        <p:sp>
          <p:nvSpPr>
            <p:cNvPr id="41" name="TextBox 40">
              <a:extLst>
                <a:ext uri="{FF2B5EF4-FFF2-40B4-BE49-F238E27FC236}">
                  <a16:creationId xmlns:a16="http://schemas.microsoft.com/office/drawing/2014/main" id="{0BE76CF0-3A20-9EA9-16B0-7B88D2BC6B9E}"/>
                </a:ext>
              </a:extLst>
            </p:cNvPr>
            <p:cNvSpPr txBox="1"/>
            <p:nvPr/>
          </p:nvSpPr>
          <p:spPr>
            <a:xfrm>
              <a:off x="7224095" y="2438277"/>
              <a:ext cx="4958339" cy="461665"/>
            </a:xfrm>
            <a:prstGeom prst="rect">
              <a:avLst/>
            </a:prstGeom>
            <a:noFill/>
          </p:spPr>
          <p:txBody>
            <a:bodyPr wrap="square" rtlCol="0">
              <a:spAutoFit/>
            </a:bodyPr>
            <a:lstStyle/>
            <a:p>
              <a:r>
                <a:rPr lang="en-US" sz="2400" b="1" dirty="0"/>
                <a:t>Edema, especially in legs, ankles, or feet</a:t>
              </a:r>
            </a:p>
          </p:txBody>
        </p:sp>
      </p:grpSp>
      <p:grpSp>
        <p:nvGrpSpPr>
          <p:cNvPr id="42" name="Group 41">
            <a:extLst>
              <a:ext uri="{FF2B5EF4-FFF2-40B4-BE49-F238E27FC236}">
                <a16:creationId xmlns:a16="http://schemas.microsoft.com/office/drawing/2014/main" id="{876A7C2D-D0BF-CB3F-0A42-84161FD11801}"/>
              </a:ext>
            </a:extLst>
          </p:cNvPr>
          <p:cNvGrpSpPr/>
          <p:nvPr/>
        </p:nvGrpSpPr>
        <p:grpSpPr>
          <a:xfrm>
            <a:off x="7010400" y="8066939"/>
            <a:ext cx="6248400" cy="1075231"/>
            <a:chOff x="7010400" y="1807757"/>
            <a:chExt cx="6248400" cy="1075231"/>
          </a:xfrm>
        </p:grpSpPr>
        <p:sp>
          <p:nvSpPr>
            <p:cNvPr id="43" name="Rectangle: Rounded Corners 42">
              <a:extLst>
                <a:ext uri="{FF2B5EF4-FFF2-40B4-BE49-F238E27FC236}">
                  <a16:creationId xmlns:a16="http://schemas.microsoft.com/office/drawing/2014/main" id="{19C65083-BE19-C882-F93D-16ECA8D8FCE5}"/>
                </a:ext>
              </a:extLst>
            </p:cNvPr>
            <p:cNvSpPr/>
            <p:nvPr/>
          </p:nvSpPr>
          <p:spPr>
            <a:xfrm>
              <a:off x="7010400" y="1807757"/>
              <a:ext cx="457200" cy="524493"/>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7</a:t>
              </a:r>
            </a:p>
          </p:txBody>
        </p:sp>
        <p:sp>
          <p:nvSpPr>
            <p:cNvPr id="44" name="Google Shape;792;p37">
              <a:extLst>
                <a:ext uri="{FF2B5EF4-FFF2-40B4-BE49-F238E27FC236}">
                  <a16:creationId xmlns:a16="http://schemas.microsoft.com/office/drawing/2014/main" id="{A4244479-1022-0A60-8404-157CFEBAD4D9}"/>
                </a:ext>
              </a:extLst>
            </p:cNvPr>
            <p:cNvSpPr txBox="1"/>
            <p:nvPr/>
          </p:nvSpPr>
          <p:spPr>
            <a:xfrm>
              <a:off x="7282872" y="1807757"/>
              <a:ext cx="3537529"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Pain_Arms_Jaw_Back</a:t>
              </a:r>
              <a:endParaRPr lang="en-US" sz="2400" b="1" dirty="0">
                <a:solidFill>
                  <a:srgbClr val="4A64B8"/>
                </a:solidFill>
                <a:sym typeface="Roboto Slab Light"/>
              </a:endParaRPr>
            </a:p>
          </p:txBody>
        </p:sp>
        <p:sp>
          <p:nvSpPr>
            <p:cNvPr id="49" name="TextBox 48">
              <a:extLst>
                <a:ext uri="{FF2B5EF4-FFF2-40B4-BE49-F238E27FC236}">
                  <a16:creationId xmlns:a16="http://schemas.microsoft.com/office/drawing/2014/main" id="{2293F430-914C-3305-F3E2-93830B6344D8}"/>
                </a:ext>
              </a:extLst>
            </p:cNvPr>
            <p:cNvSpPr txBox="1"/>
            <p:nvPr/>
          </p:nvSpPr>
          <p:spPr>
            <a:xfrm>
              <a:off x="7467600" y="2421323"/>
              <a:ext cx="5791200" cy="461665"/>
            </a:xfrm>
            <a:prstGeom prst="rect">
              <a:avLst/>
            </a:prstGeom>
            <a:noFill/>
          </p:spPr>
          <p:txBody>
            <a:bodyPr wrap="square" rtlCol="0">
              <a:spAutoFit/>
            </a:bodyPr>
            <a:lstStyle/>
            <a:p>
              <a:r>
                <a:rPr lang="en-US" sz="2400" b="1" dirty="0"/>
                <a:t>Discomfort radiating to arms, jaw, or back.</a:t>
              </a:r>
            </a:p>
          </p:txBody>
        </p:sp>
      </p:grpSp>
      <p:grpSp>
        <p:nvGrpSpPr>
          <p:cNvPr id="52" name="Group 51">
            <a:extLst>
              <a:ext uri="{FF2B5EF4-FFF2-40B4-BE49-F238E27FC236}">
                <a16:creationId xmlns:a16="http://schemas.microsoft.com/office/drawing/2014/main" id="{9E472A27-890C-DAAF-3BB5-A9512846BD1A}"/>
              </a:ext>
            </a:extLst>
          </p:cNvPr>
          <p:cNvGrpSpPr/>
          <p:nvPr/>
        </p:nvGrpSpPr>
        <p:grpSpPr>
          <a:xfrm flipH="1">
            <a:off x="12375269" y="8878680"/>
            <a:ext cx="5666079" cy="1092185"/>
            <a:chOff x="7010400" y="1807757"/>
            <a:chExt cx="5172034" cy="1092185"/>
          </a:xfrm>
        </p:grpSpPr>
        <p:sp>
          <p:nvSpPr>
            <p:cNvPr id="53" name="Rectangle: Rounded Corners 52">
              <a:extLst>
                <a:ext uri="{FF2B5EF4-FFF2-40B4-BE49-F238E27FC236}">
                  <a16:creationId xmlns:a16="http://schemas.microsoft.com/office/drawing/2014/main" id="{95E3CCAA-9D2A-0E44-BB02-8646F826FDC0}"/>
                </a:ext>
              </a:extLst>
            </p:cNvPr>
            <p:cNvSpPr/>
            <p:nvPr/>
          </p:nvSpPr>
          <p:spPr>
            <a:xfrm>
              <a:off x="7010400" y="1807757"/>
              <a:ext cx="457200" cy="524493"/>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8</a:t>
              </a:r>
            </a:p>
          </p:txBody>
        </p:sp>
        <p:sp>
          <p:nvSpPr>
            <p:cNvPr id="54" name="Google Shape;792;p37">
              <a:extLst>
                <a:ext uri="{FF2B5EF4-FFF2-40B4-BE49-F238E27FC236}">
                  <a16:creationId xmlns:a16="http://schemas.microsoft.com/office/drawing/2014/main" id="{FE182691-FE01-5FC0-6D89-4CBA58571418}"/>
                </a:ext>
              </a:extLst>
            </p:cNvPr>
            <p:cNvSpPr txBox="1"/>
            <p:nvPr/>
          </p:nvSpPr>
          <p:spPr>
            <a:xfrm>
              <a:off x="7642781" y="1807758"/>
              <a:ext cx="2689822" cy="524492"/>
            </a:xfrm>
            <a:prstGeom prst="rect">
              <a:avLst/>
            </a:prstGeom>
            <a:noFill/>
            <a:ln>
              <a:noFill/>
            </a:ln>
          </p:spPr>
          <p:txBody>
            <a:bodyPr spcFirstLastPara="1" wrap="square" lIns="91425" tIns="91425" rIns="91425" bIns="91425" anchor="t" anchorCtr="0">
              <a:noAutofit/>
            </a:bodyPr>
            <a:lstStyle/>
            <a:p>
              <a:r>
                <a:rPr lang="en-US" sz="2400" b="1" dirty="0">
                  <a:solidFill>
                    <a:srgbClr val="4A64B8"/>
                  </a:solidFill>
                </a:rPr>
                <a:t>Cold_Sweats_Nausea</a:t>
              </a:r>
              <a:endParaRPr lang="en-US" sz="2400" dirty="0">
                <a:solidFill>
                  <a:srgbClr val="4A64B8"/>
                </a:solidFill>
              </a:endParaRPr>
            </a:p>
          </p:txBody>
        </p:sp>
        <p:sp>
          <p:nvSpPr>
            <p:cNvPr id="55" name="TextBox 54">
              <a:extLst>
                <a:ext uri="{FF2B5EF4-FFF2-40B4-BE49-F238E27FC236}">
                  <a16:creationId xmlns:a16="http://schemas.microsoft.com/office/drawing/2014/main" id="{BB24296E-117C-CA0A-35EF-08DA59E4D0BB}"/>
                </a:ext>
              </a:extLst>
            </p:cNvPr>
            <p:cNvSpPr txBox="1"/>
            <p:nvPr/>
          </p:nvSpPr>
          <p:spPr>
            <a:xfrm>
              <a:off x="7224095" y="2438277"/>
              <a:ext cx="4958339" cy="461665"/>
            </a:xfrm>
            <a:prstGeom prst="rect">
              <a:avLst/>
            </a:prstGeom>
            <a:noFill/>
          </p:spPr>
          <p:txBody>
            <a:bodyPr wrap="square" rtlCol="0">
              <a:spAutoFit/>
            </a:bodyPr>
            <a:lstStyle/>
            <a:p>
              <a:r>
                <a:rPr lang="en-US" sz="2400" b="1" dirty="0"/>
                <a:t>Sudden sweating and feeling nauseated</a:t>
              </a:r>
            </a:p>
          </p:txBody>
        </p:sp>
      </p:grpSp>
    </p:spTree>
    <p:extLst>
      <p:ext uri="{BB962C8B-B14F-4D97-AF65-F5344CB8AC3E}">
        <p14:creationId xmlns:p14="http://schemas.microsoft.com/office/powerpoint/2010/main" val="322016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0-#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0-#ppt_w/2"/>
                                          </p:val>
                                        </p:tav>
                                        <p:tav tm="100000">
                                          <p:val>
                                            <p:strVal val="#ppt_x"/>
                                          </p:val>
                                        </p:tav>
                                      </p:tavLst>
                                    </p:anim>
                                    <p:anim calcmode="lin" valueType="num">
                                      <p:cBhvr additive="base">
                                        <p:cTn id="24" dur="5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1+#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500" fill="hold"/>
                                        <p:tgtEl>
                                          <p:spTgt spid="38"/>
                                        </p:tgtEl>
                                        <p:attrNameLst>
                                          <p:attrName>ppt_x</p:attrName>
                                        </p:attrNameLst>
                                      </p:cBhvr>
                                      <p:tavLst>
                                        <p:tav tm="0">
                                          <p:val>
                                            <p:strVal val="1+#ppt_w/2"/>
                                          </p:val>
                                        </p:tav>
                                        <p:tav tm="100000">
                                          <p:val>
                                            <p:strVal val="#ppt_x"/>
                                          </p:val>
                                        </p:tav>
                                      </p:tavLst>
                                    </p:anim>
                                    <p:anim calcmode="lin" valueType="num">
                                      <p:cBhvr additive="base">
                                        <p:cTn id="32" dur="500" fill="hold"/>
                                        <p:tgtEl>
                                          <p:spTgt spid="38"/>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 calcmode="lin" valueType="num">
                                      <p:cBhvr additive="base">
                                        <p:cTn id="35" dur="500" fill="hold"/>
                                        <p:tgtEl>
                                          <p:spTgt spid="52"/>
                                        </p:tgtEl>
                                        <p:attrNameLst>
                                          <p:attrName>ppt_x</p:attrName>
                                        </p:attrNameLst>
                                      </p:cBhvr>
                                      <p:tavLst>
                                        <p:tav tm="0">
                                          <p:val>
                                            <p:strVal val="1+#ppt_w/2"/>
                                          </p:val>
                                        </p:tav>
                                        <p:tav tm="100000">
                                          <p:val>
                                            <p:strVal val="#ppt_x"/>
                                          </p:val>
                                        </p:tav>
                                      </p:tavLst>
                                    </p:anim>
                                    <p:anim calcmode="lin" valueType="num">
                                      <p:cBhvr additive="base">
                                        <p:cTn id="3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726FA-FA79-C4D0-D048-77A780290688}"/>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A1F19B8-6506-1000-46FC-201EB10C9A37}"/>
              </a:ext>
            </a:extLst>
          </p:cNvPr>
          <p:cNvGrpSpPr/>
          <p:nvPr/>
        </p:nvGrpSpPr>
        <p:grpSpPr>
          <a:xfrm>
            <a:off x="-201921" y="0"/>
            <a:ext cx="6688995" cy="10287000"/>
            <a:chOff x="0" y="0"/>
            <a:chExt cx="2556540" cy="3479800"/>
          </a:xfrm>
        </p:grpSpPr>
        <p:sp>
          <p:nvSpPr>
            <p:cNvPr id="3" name="Freeform 3">
              <a:extLst>
                <a:ext uri="{FF2B5EF4-FFF2-40B4-BE49-F238E27FC236}">
                  <a16:creationId xmlns:a16="http://schemas.microsoft.com/office/drawing/2014/main" id="{16AAA3F4-68BE-D295-F877-6494AD3FDDC5}"/>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8363BA5E-68BB-99BB-B3A3-5517E7C42E3A}"/>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BD278AAD-0852-EC26-046B-A5B227108645}"/>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3D78CDD4-D4C9-3247-583E-D490ABC6987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B9EFCDE0-A1EF-78C0-F8F0-3DB3A8A8F16E}"/>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319CA161-6397-6F6D-288B-FE5E41D37BB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891F6455-D8FE-B4F7-760F-F226F9D39319}"/>
              </a:ext>
            </a:extLst>
          </p:cNvPr>
          <p:cNvSpPr txBox="1"/>
          <p:nvPr/>
        </p:nvSpPr>
        <p:spPr>
          <a:xfrm>
            <a:off x="1264227" y="1431738"/>
            <a:ext cx="5222847" cy="1974258"/>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Data </a:t>
            </a:r>
          </a:p>
          <a:p>
            <a:pPr algn="l">
              <a:lnSpc>
                <a:spcPts val="7680"/>
              </a:lnSpc>
            </a:pPr>
            <a:r>
              <a:rPr lang="en-US" sz="5400" b="1" dirty="0">
                <a:solidFill>
                  <a:srgbClr val="F5F5EF"/>
                </a:solidFill>
                <a:latin typeface="Now Bold"/>
                <a:ea typeface="Now Bold"/>
                <a:cs typeface="Now Bold"/>
                <a:sym typeface="Now Bold"/>
              </a:rPr>
              <a:t>Understanding</a:t>
            </a:r>
          </a:p>
        </p:txBody>
      </p:sp>
      <p:grpSp>
        <p:nvGrpSpPr>
          <p:cNvPr id="45" name="Group 44">
            <a:extLst>
              <a:ext uri="{FF2B5EF4-FFF2-40B4-BE49-F238E27FC236}">
                <a16:creationId xmlns:a16="http://schemas.microsoft.com/office/drawing/2014/main" id="{89DF3FEC-F928-508B-87F2-1C1A8446F406}"/>
              </a:ext>
            </a:extLst>
          </p:cNvPr>
          <p:cNvGrpSpPr/>
          <p:nvPr/>
        </p:nvGrpSpPr>
        <p:grpSpPr>
          <a:xfrm>
            <a:off x="-9001" y="1807757"/>
            <a:ext cx="1052959" cy="1222219"/>
            <a:chOff x="9354315" y="1526525"/>
            <a:chExt cx="1284310" cy="1561760"/>
          </a:xfrm>
        </p:grpSpPr>
        <p:sp>
          <p:nvSpPr>
            <p:cNvPr id="46" name="Rectangle: Rounded Corners 45">
              <a:extLst>
                <a:ext uri="{FF2B5EF4-FFF2-40B4-BE49-F238E27FC236}">
                  <a16:creationId xmlns:a16="http://schemas.microsoft.com/office/drawing/2014/main" id="{106D3251-C717-1022-C944-B2FDF8577596}"/>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03B28BC1-029A-4CF0-B2B8-B3CCE96D80E1}"/>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1A90355C-F1A1-B923-1606-0418EF476811}"/>
                </a:ext>
              </a:extLst>
            </p:cNvPr>
            <p:cNvSpPr txBox="1"/>
            <p:nvPr/>
          </p:nvSpPr>
          <p:spPr>
            <a:xfrm>
              <a:off x="9609546" y="1672480"/>
              <a:ext cx="710086"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3</a:t>
              </a:r>
            </a:p>
          </p:txBody>
        </p:sp>
      </p:grpSp>
      <p:pic>
        <p:nvPicPr>
          <p:cNvPr id="50" name="Picture 49" descr="A black background with white text&#10;&#10;AI-generated content may be incorrect.">
            <a:extLst>
              <a:ext uri="{FF2B5EF4-FFF2-40B4-BE49-F238E27FC236}">
                <a16:creationId xmlns:a16="http://schemas.microsoft.com/office/drawing/2014/main" id="{59DB67DA-1EC0-A677-012E-F96216BD95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332BBC52-6F61-18D2-A22B-C0C437B31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863" y="0"/>
            <a:ext cx="1651416" cy="1644076"/>
          </a:xfrm>
          <a:prstGeom prst="rect">
            <a:avLst/>
          </a:prstGeom>
        </p:spPr>
      </p:pic>
      <p:pic>
        <p:nvPicPr>
          <p:cNvPr id="11" name="Picture 10" descr="A clipboard with a magnifying glass and a gear&#10;&#10;AI-generated content may be incorrect.">
            <a:extLst>
              <a:ext uri="{FF2B5EF4-FFF2-40B4-BE49-F238E27FC236}">
                <a16:creationId xmlns:a16="http://schemas.microsoft.com/office/drawing/2014/main" id="{2A638B4F-8E65-4C87-2341-1CE3E06C74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4986" y="7019105"/>
            <a:ext cx="3138414" cy="3115606"/>
          </a:xfrm>
          <a:prstGeom prst="rect">
            <a:avLst/>
          </a:prstGeom>
        </p:spPr>
      </p:pic>
      <p:grpSp>
        <p:nvGrpSpPr>
          <p:cNvPr id="76" name="Group 75">
            <a:extLst>
              <a:ext uri="{FF2B5EF4-FFF2-40B4-BE49-F238E27FC236}">
                <a16:creationId xmlns:a16="http://schemas.microsoft.com/office/drawing/2014/main" id="{DCD853DF-9947-1E1B-E8A6-846B70CD0729}"/>
              </a:ext>
            </a:extLst>
          </p:cNvPr>
          <p:cNvGrpSpPr/>
          <p:nvPr/>
        </p:nvGrpSpPr>
        <p:grpSpPr>
          <a:xfrm>
            <a:off x="12420600" y="3360025"/>
            <a:ext cx="5867400" cy="1091303"/>
            <a:chOff x="12420600" y="3360025"/>
            <a:chExt cx="5867400" cy="1091303"/>
          </a:xfrm>
        </p:grpSpPr>
        <p:grpSp>
          <p:nvGrpSpPr>
            <p:cNvPr id="20" name="Group 19">
              <a:extLst>
                <a:ext uri="{FF2B5EF4-FFF2-40B4-BE49-F238E27FC236}">
                  <a16:creationId xmlns:a16="http://schemas.microsoft.com/office/drawing/2014/main" id="{AB6C2787-A40D-A105-AC2E-BA927AADD2BB}"/>
                </a:ext>
              </a:extLst>
            </p:cNvPr>
            <p:cNvGrpSpPr/>
            <p:nvPr/>
          </p:nvGrpSpPr>
          <p:grpSpPr>
            <a:xfrm flipH="1">
              <a:off x="12420600" y="3450043"/>
              <a:ext cx="5181599" cy="1001285"/>
              <a:chOff x="7411258" y="1807757"/>
              <a:chExt cx="4729798" cy="1001285"/>
            </a:xfrm>
          </p:grpSpPr>
          <p:sp>
            <p:nvSpPr>
              <p:cNvPr id="22" name="Google Shape;792;p37">
                <a:extLst>
                  <a:ext uri="{FF2B5EF4-FFF2-40B4-BE49-F238E27FC236}">
                    <a16:creationId xmlns:a16="http://schemas.microsoft.com/office/drawing/2014/main" id="{E6301962-325D-DCF1-BF36-645BD1EB1B68}"/>
                  </a:ext>
                </a:extLst>
              </p:cNvPr>
              <p:cNvSpPr txBox="1"/>
              <p:nvPr/>
            </p:nvSpPr>
            <p:spPr>
              <a:xfrm>
                <a:off x="7547724" y="1807757"/>
                <a:ext cx="2165477" cy="524492"/>
              </a:xfrm>
              <a:prstGeom prst="rect">
                <a:avLst/>
              </a:prstGeom>
              <a:noFill/>
              <a:ln>
                <a:noFill/>
              </a:ln>
            </p:spPr>
            <p:txBody>
              <a:bodyPr spcFirstLastPara="1" wrap="square" lIns="91425" tIns="91425" rIns="91425" bIns="91425" anchor="t" anchorCtr="0">
                <a:noAutofit/>
              </a:bodyPr>
              <a:lstStyle/>
              <a:p>
                <a:r>
                  <a:rPr lang="en-US" sz="2400" b="1" dirty="0">
                    <a:solidFill>
                      <a:srgbClr val="4A64B8"/>
                    </a:solidFill>
                  </a:rPr>
                  <a:t>High_Cholesterol</a:t>
                </a:r>
                <a:endParaRPr lang="en-US" sz="2400" dirty="0">
                  <a:solidFill>
                    <a:srgbClr val="4A64B8"/>
                  </a:solidFill>
                </a:endParaRPr>
              </a:p>
            </p:txBody>
          </p:sp>
          <p:sp>
            <p:nvSpPr>
              <p:cNvPr id="23" name="TextBox 22">
                <a:extLst>
                  <a:ext uri="{FF2B5EF4-FFF2-40B4-BE49-F238E27FC236}">
                    <a16:creationId xmlns:a16="http://schemas.microsoft.com/office/drawing/2014/main" id="{613A26F5-9B23-DBD4-AD59-295C900DCCEF}"/>
                  </a:ext>
                </a:extLst>
              </p:cNvPr>
              <p:cNvSpPr txBox="1"/>
              <p:nvPr/>
            </p:nvSpPr>
            <p:spPr>
              <a:xfrm>
                <a:off x="7411258" y="2347377"/>
                <a:ext cx="4729798" cy="461665"/>
              </a:xfrm>
              <a:prstGeom prst="rect">
                <a:avLst/>
              </a:prstGeom>
              <a:noFill/>
            </p:spPr>
            <p:txBody>
              <a:bodyPr wrap="square" rtlCol="0">
                <a:spAutoFit/>
              </a:bodyPr>
              <a:lstStyle/>
              <a:p>
                <a:r>
                  <a:rPr lang="en-US" sz="2400" b="1" dirty="0"/>
                  <a:t>Elevated levels of LDL (bad) cholesterol</a:t>
                </a:r>
              </a:p>
            </p:txBody>
          </p:sp>
        </p:grpSp>
        <p:sp>
          <p:nvSpPr>
            <p:cNvPr id="58" name="Rectangle: Rounded Corners 57">
              <a:extLst>
                <a:ext uri="{FF2B5EF4-FFF2-40B4-BE49-F238E27FC236}">
                  <a16:creationId xmlns:a16="http://schemas.microsoft.com/office/drawing/2014/main" id="{A1994C10-19BD-514D-4895-7F7C762A64DC}"/>
                </a:ext>
              </a:extLst>
            </p:cNvPr>
            <p:cNvSpPr/>
            <p:nvPr/>
          </p:nvSpPr>
          <p:spPr>
            <a:xfrm>
              <a:off x="17449800" y="3360025"/>
              <a:ext cx="838200" cy="660025"/>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10</a:t>
              </a:r>
            </a:p>
          </p:txBody>
        </p:sp>
      </p:grpSp>
      <p:grpSp>
        <p:nvGrpSpPr>
          <p:cNvPr id="66" name="Group 65">
            <a:extLst>
              <a:ext uri="{FF2B5EF4-FFF2-40B4-BE49-F238E27FC236}">
                <a16:creationId xmlns:a16="http://schemas.microsoft.com/office/drawing/2014/main" id="{F8FAC71C-2220-FCDD-128B-E89CA01715D7}"/>
              </a:ext>
            </a:extLst>
          </p:cNvPr>
          <p:cNvGrpSpPr/>
          <p:nvPr/>
        </p:nvGrpSpPr>
        <p:grpSpPr>
          <a:xfrm>
            <a:off x="6649383" y="4356012"/>
            <a:ext cx="5999817" cy="1075231"/>
            <a:chOff x="6649383" y="4356012"/>
            <a:chExt cx="5999817" cy="1075231"/>
          </a:xfrm>
        </p:grpSpPr>
        <p:grpSp>
          <p:nvGrpSpPr>
            <p:cNvPr id="24" name="Group 23">
              <a:extLst>
                <a:ext uri="{FF2B5EF4-FFF2-40B4-BE49-F238E27FC236}">
                  <a16:creationId xmlns:a16="http://schemas.microsoft.com/office/drawing/2014/main" id="{3C624EA1-8394-3485-08CA-0E47C97AC68B}"/>
                </a:ext>
              </a:extLst>
            </p:cNvPr>
            <p:cNvGrpSpPr/>
            <p:nvPr/>
          </p:nvGrpSpPr>
          <p:grpSpPr>
            <a:xfrm>
              <a:off x="7467599" y="4356012"/>
              <a:ext cx="5181601" cy="1075231"/>
              <a:chOff x="7467599" y="1807757"/>
              <a:chExt cx="5181601" cy="1075231"/>
            </a:xfrm>
          </p:grpSpPr>
          <p:sp>
            <p:nvSpPr>
              <p:cNvPr id="26" name="Google Shape;792;p37">
                <a:extLst>
                  <a:ext uri="{FF2B5EF4-FFF2-40B4-BE49-F238E27FC236}">
                    <a16:creationId xmlns:a16="http://schemas.microsoft.com/office/drawing/2014/main" id="{90281873-641C-41CC-39E0-A584C997E745}"/>
                  </a:ext>
                </a:extLst>
              </p:cNvPr>
              <p:cNvSpPr txBox="1"/>
              <p:nvPr/>
            </p:nvSpPr>
            <p:spPr>
              <a:xfrm>
                <a:off x="7467599" y="1807757"/>
                <a:ext cx="1491673" cy="524492"/>
              </a:xfrm>
              <a:prstGeom prst="rect">
                <a:avLst/>
              </a:prstGeom>
              <a:noFill/>
              <a:ln>
                <a:noFill/>
              </a:ln>
            </p:spPr>
            <p:txBody>
              <a:bodyPr spcFirstLastPara="1" wrap="square" lIns="91425" tIns="91425" rIns="91425" bIns="91425" anchor="t" anchorCtr="0">
                <a:noAutofit/>
              </a:bodyPr>
              <a:lstStyle/>
              <a:p>
                <a:r>
                  <a:rPr lang="en-US" sz="2400" b="1" dirty="0">
                    <a:solidFill>
                      <a:srgbClr val="4A64B8"/>
                    </a:solidFill>
                  </a:rPr>
                  <a:t>Diabetes</a:t>
                </a:r>
                <a:endParaRPr lang="en-US" sz="2400" dirty="0">
                  <a:solidFill>
                    <a:srgbClr val="4A64B8"/>
                  </a:solidFill>
                </a:endParaRPr>
              </a:p>
            </p:txBody>
          </p:sp>
          <p:sp>
            <p:nvSpPr>
              <p:cNvPr id="27" name="TextBox 26">
                <a:extLst>
                  <a:ext uri="{FF2B5EF4-FFF2-40B4-BE49-F238E27FC236}">
                    <a16:creationId xmlns:a16="http://schemas.microsoft.com/office/drawing/2014/main" id="{212245E7-7FB1-EF02-BE77-F49152539D87}"/>
                  </a:ext>
                </a:extLst>
              </p:cNvPr>
              <p:cNvSpPr txBox="1"/>
              <p:nvPr/>
            </p:nvSpPr>
            <p:spPr>
              <a:xfrm>
                <a:off x="7467600" y="2421323"/>
                <a:ext cx="5181600" cy="461665"/>
              </a:xfrm>
              <a:prstGeom prst="rect">
                <a:avLst/>
              </a:prstGeom>
              <a:noFill/>
            </p:spPr>
            <p:txBody>
              <a:bodyPr wrap="square" rtlCol="0">
                <a:spAutoFit/>
              </a:bodyPr>
              <a:lstStyle/>
              <a:p>
                <a:r>
                  <a:rPr lang="en-US" sz="2400" b="1" dirty="0"/>
                  <a:t>Chronic high blood sugar levels</a:t>
                </a:r>
              </a:p>
            </p:txBody>
          </p:sp>
        </p:grpSp>
        <p:sp>
          <p:nvSpPr>
            <p:cNvPr id="59" name="Rectangle: Rounded Corners 58">
              <a:extLst>
                <a:ext uri="{FF2B5EF4-FFF2-40B4-BE49-F238E27FC236}">
                  <a16:creationId xmlns:a16="http://schemas.microsoft.com/office/drawing/2014/main" id="{86142E38-0C4F-B574-E641-57892212F82C}"/>
                </a:ext>
              </a:extLst>
            </p:cNvPr>
            <p:cNvSpPr/>
            <p:nvPr/>
          </p:nvSpPr>
          <p:spPr>
            <a:xfrm>
              <a:off x="6649383" y="4413974"/>
              <a:ext cx="838200" cy="660025"/>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11</a:t>
              </a:r>
            </a:p>
          </p:txBody>
        </p:sp>
      </p:grpSp>
      <p:grpSp>
        <p:nvGrpSpPr>
          <p:cNvPr id="67" name="Group 66">
            <a:extLst>
              <a:ext uri="{FF2B5EF4-FFF2-40B4-BE49-F238E27FC236}">
                <a16:creationId xmlns:a16="http://schemas.microsoft.com/office/drawing/2014/main" id="{22018B0F-EBC5-A013-609D-4917C4CFEBDF}"/>
              </a:ext>
            </a:extLst>
          </p:cNvPr>
          <p:cNvGrpSpPr/>
          <p:nvPr/>
        </p:nvGrpSpPr>
        <p:grpSpPr>
          <a:xfrm>
            <a:off x="14454441" y="5178802"/>
            <a:ext cx="3833559" cy="1073697"/>
            <a:chOff x="14454441" y="5178802"/>
            <a:chExt cx="3833559" cy="1073697"/>
          </a:xfrm>
        </p:grpSpPr>
        <p:grpSp>
          <p:nvGrpSpPr>
            <p:cNvPr id="30" name="Group 29">
              <a:extLst>
                <a:ext uri="{FF2B5EF4-FFF2-40B4-BE49-F238E27FC236}">
                  <a16:creationId xmlns:a16="http://schemas.microsoft.com/office/drawing/2014/main" id="{2D365B9B-F41E-7F8D-DD3D-2692E832B7E3}"/>
                </a:ext>
              </a:extLst>
            </p:cNvPr>
            <p:cNvGrpSpPr/>
            <p:nvPr/>
          </p:nvGrpSpPr>
          <p:grpSpPr>
            <a:xfrm flipH="1">
              <a:off x="14454441" y="5199126"/>
              <a:ext cx="3298371" cy="1053373"/>
              <a:chOff x="7273778" y="1807757"/>
              <a:chExt cx="3010775" cy="1053373"/>
            </a:xfrm>
          </p:grpSpPr>
          <p:sp>
            <p:nvSpPr>
              <p:cNvPr id="32" name="Google Shape;792;p37">
                <a:extLst>
                  <a:ext uri="{FF2B5EF4-FFF2-40B4-BE49-F238E27FC236}">
                    <a16:creationId xmlns:a16="http://schemas.microsoft.com/office/drawing/2014/main" id="{8C35076A-A8D8-5B99-F7FA-B138F97AC451}"/>
                  </a:ext>
                </a:extLst>
              </p:cNvPr>
              <p:cNvSpPr txBox="1"/>
              <p:nvPr/>
            </p:nvSpPr>
            <p:spPr>
              <a:xfrm>
                <a:off x="7526821" y="1807757"/>
                <a:ext cx="1182450" cy="524492"/>
              </a:xfrm>
              <a:prstGeom prst="rect">
                <a:avLst/>
              </a:prstGeom>
              <a:noFill/>
              <a:ln>
                <a:noFill/>
              </a:ln>
            </p:spPr>
            <p:txBody>
              <a:bodyPr spcFirstLastPara="1" wrap="square" lIns="91425" tIns="91425" rIns="91425" bIns="91425" anchor="t" anchorCtr="0">
                <a:noAutofit/>
              </a:bodyPr>
              <a:lstStyle/>
              <a:p>
                <a:r>
                  <a:rPr lang="en-US" sz="2400" b="1" dirty="0">
                    <a:solidFill>
                      <a:srgbClr val="4A64B8"/>
                    </a:solidFill>
                  </a:rPr>
                  <a:t>Smoking</a:t>
                </a:r>
                <a:endParaRPr lang="en-US" sz="2400" dirty="0">
                  <a:solidFill>
                    <a:srgbClr val="4A64B8"/>
                  </a:solidFill>
                </a:endParaRPr>
              </a:p>
            </p:txBody>
          </p:sp>
          <p:sp>
            <p:nvSpPr>
              <p:cNvPr id="33" name="TextBox 32">
                <a:extLst>
                  <a:ext uri="{FF2B5EF4-FFF2-40B4-BE49-F238E27FC236}">
                    <a16:creationId xmlns:a16="http://schemas.microsoft.com/office/drawing/2014/main" id="{CD104365-3A24-F0FE-AE10-696A050C271F}"/>
                  </a:ext>
                </a:extLst>
              </p:cNvPr>
              <p:cNvSpPr txBox="1"/>
              <p:nvPr/>
            </p:nvSpPr>
            <p:spPr>
              <a:xfrm>
                <a:off x="7273778" y="2399465"/>
                <a:ext cx="3010775" cy="461665"/>
              </a:xfrm>
              <a:prstGeom prst="rect">
                <a:avLst/>
              </a:prstGeom>
              <a:noFill/>
            </p:spPr>
            <p:txBody>
              <a:bodyPr wrap="square" rtlCol="0">
                <a:spAutoFit/>
              </a:bodyPr>
              <a:lstStyle/>
              <a:p>
                <a:r>
                  <a:rPr lang="en-US" sz="2400" b="1" dirty="0"/>
                  <a:t>Use of tobacco products</a:t>
                </a:r>
              </a:p>
            </p:txBody>
          </p:sp>
        </p:grpSp>
        <p:sp>
          <p:nvSpPr>
            <p:cNvPr id="60" name="Rectangle: Rounded Corners 59">
              <a:extLst>
                <a:ext uri="{FF2B5EF4-FFF2-40B4-BE49-F238E27FC236}">
                  <a16:creationId xmlns:a16="http://schemas.microsoft.com/office/drawing/2014/main" id="{182CBDBD-801F-F8FB-53E9-57AB7D629EA0}"/>
                </a:ext>
              </a:extLst>
            </p:cNvPr>
            <p:cNvSpPr/>
            <p:nvPr/>
          </p:nvSpPr>
          <p:spPr>
            <a:xfrm>
              <a:off x="17449800" y="5178802"/>
              <a:ext cx="838200" cy="660025"/>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12</a:t>
              </a:r>
            </a:p>
          </p:txBody>
        </p:sp>
      </p:grpSp>
      <p:grpSp>
        <p:nvGrpSpPr>
          <p:cNvPr id="68" name="Group 67">
            <a:extLst>
              <a:ext uri="{FF2B5EF4-FFF2-40B4-BE49-F238E27FC236}">
                <a16:creationId xmlns:a16="http://schemas.microsoft.com/office/drawing/2014/main" id="{0C31389B-0AD8-79E0-AF4E-D4BBB1C94B32}"/>
              </a:ext>
            </a:extLst>
          </p:cNvPr>
          <p:cNvGrpSpPr/>
          <p:nvPr/>
        </p:nvGrpSpPr>
        <p:grpSpPr>
          <a:xfrm>
            <a:off x="6629399" y="6299868"/>
            <a:ext cx="6019801" cy="1075231"/>
            <a:chOff x="6629399" y="6299868"/>
            <a:chExt cx="6019801" cy="1075231"/>
          </a:xfrm>
        </p:grpSpPr>
        <p:grpSp>
          <p:nvGrpSpPr>
            <p:cNvPr id="34" name="Group 33">
              <a:extLst>
                <a:ext uri="{FF2B5EF4-FFF2-40B4-BE49-F238E27FC236}">
                  <a16:creationId xmlns:a16="http://schemas.microsoft.com/office/drawing/2014/main" id="{B27CC9AE-CFCB-D0E5-A296-5E74C869ED5A}"/>
                </a:ext>
              </a:extLst>
            </p:cNvPr>
            <p:cNvGrpSpPr/>
            <p:nvPr/>
          </p:nvGrpSpPr>
          <p:grpSpPr>
            <a:xfrm>
              <a:off x="7282873" y="6299868"/>
              <a:ext cx="5366327" cy="1075231"/>
              <a:chOff x="7282873" y="1807757"/>
              <a:chExt cx="5366327" cy="1075231"/>
            </a:xfrm>
          </p:grpSpPr>
          <p:sp>
            <p:nvSpPr>
              <p:cNvPr id="36" name="Google Shape;792;p37">
                <a:extLst>
                  <a:ext uri="{FF2B5EF4-FFF2-40B4-BE49-F238E27FC236}">
                    <a16:creationId xmlns:a16="http://schemas.microsoft.com/office/drawing/2014/main" id="{107644F2-D722-DE32-4EDC-19C8AF65AE75}"/>
                  </a:ext>
                </a:extLst>
              </p:cNvPr>
              <p:cNvSpPr txBox="1"/>
              <p:nvPr/>
            </p:nvSpPr>
            <p:spPr>
              <a:xfrm>
                <a:off x="7282873" y="1807757"/>
                <a:ext cx="1676400"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Obesity</a:t>
                </a:r>
                <a:endParaRPr lang="en-US" sz="2400" b="1" dirty="0">
                  <a:solidFill>
                    <a:srgbClr val="4A64B8"/>
                  </a:solidFill>
                  <a:sym typeface="Roboto Slab Light"/>
                </a:endParaRPr>
              </a:p>
            </p:txBody>
          </p:sp>
          <p:sp>
            <p:nvSpPr>
              <p:cNvPr id="37" name="TextBox 36">
                <a:extLst>
                  <a:ext uri="{FF2B5EF4-FFF2-40B4-BE49-F238E27FC236}">
                    <a16:creationId xmlns:a16="http://schemas.microsoft.com/office/drawing/2014/main" id="{50249CF5-7A8A-A704-34D7-E3D32FCB1A1D}"/>
                  </a:ext>
                </a:extLst>
              </p:cNvPr>
              <p:cNvSpPr txBox="1"/>
              <p:nvPr/>
            </p:nvSpPr>
            <p:spPr>
              <a:xfrm>
                <a:off x="7467600" y="2421323"/>
                <a:ext cx="5181600" cy="461665"/>
              </a:xfrm>
              <a:prstGeom prst="rect">
                <a:avLst/>
              </a:prstGeom>
              <a:noFill/>
            </p:spPr>
            <p:txBody>
              <a:bodyPr wrap="square" rtlCol="0">
                <a:spAutoFit/>
              </a:bodyPr>
              <a:lstStyle/>
              <a:p>
                <a:r>
                  <a:rPr lang="en-US" sz="2400" b="1" dirty="0"/>
                  <a:t>Excessive body weight or BMI &gt;30</a:t>
                </a:r>
              </a:p>
            </p:txBody>
          </p:sp>
        </p:grpSp>
        <p:sp>
          <p:nvSpPr>
            <p:cNvPr id="61" name="Rectangle: Rounded Corners 60">
              <a:extLst>
                <a:ext uri="{FF2B5EF4-FFF2-40B4-BE49-F238E27FC236}">
                  <a16:creationId xmlns:a16="http://schemas.microsoft.com/office/drawing/2014/main" id="{A4DAC160-84AA-233D-362C-C607C1C200B7}"/>
                </a:ext>
              </a:extLst>
            </p:cNvPr>
            <p:cNvSpPr/>
            <p:nvPr/>
          </p:nvSpPr>
          <p:spPr>
            <a:xfrm>
              <a:off x="6629399" y="6323920"/>
              <a:ext cx="838200" cy="660025"/>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13</a:t>
              </a:r>
            </a:p>
          </p:txBody>
        </p:sp>
      </p:grpSp>
      <p:grpSp>
        <p:nvGrpSpPr>
          <p:cNvPr id="69" name="Group 68">
            <a:extLst>
              <a:ext uri="{FF2B5EF4-FFF2-40B4-BE49-F238E27FC236}">
                <a16:creationId xmlns:a16="http://schemas.microsoft.com/office/drawing/2014/main" id="{B7D9C896-210A-57AC-020E-BE761E66EBC4}"/>
              </a:ext>
            </a:extLst>
          </p:cNvPr>
          <p:cNvGrpSpPr/>
          <p:nvPr/>
        </p:nvGrpSpPr>
        <p:grpSpPr>
          <a:xfrm>
            <a:off x="12375270" y="6824360"/>
            <a:ext cx="5863755" cy="1170520"/>
            <a:chOff x="12375270" y="6824360"/>
            <a:chExt cx="5863755" cy="1170520"/>
          </a:xfrm>
        </p:grpSpPr>
        <p:grpSp>
          <p:nvGrpSpPr>
            <p:cNvPr id="38" name="Group 37">
              <a:extLst>
                <a:ext uri="{FF2B5EF4-FFF2-40B4-BE49-F238E27FC236}">
                  <a16:creationId xmlns:a16="http://schemas.microsoft.com/office/drawing/2014/main" id="{00152BA7-7BC0-2A38-AEBF-3CEE7C271AFF}"/>
                </a:ext>
              </a:extLst>
            </p:cNvPr>
            <p:cNvGrpSpPr/>
            <p:nvPr/>
          </p:nvGrpSpPr>
          <p:grpSpPr>
            <a:xfrm flipH="1">
              <a:off x="12375270" y="6902696"/>
              <a:ext cx="5431971" cy="1092184"/>
              <a:chOff x="7224095" y="1807758"/>
              <a:chExt cx="4958339" cy="1092184"/>
            </a:xfrm>
          </p:grpSpPr>
          <p:sp>
            <p:nvSpPr>
              <p:cNvPr id="40" name="Google Shape;792;p37">
                <a:extLst>
                  <a:ext uri="{FF2B5EF4-FFF2-40B4-BE49-F238E27FC236}">
                    <a16:creationId xmlns:a16="http://schemas.microsoft.com/office/drawing/2014/main" id="{BDDA18FC-37CC-D0E9-EFB5-54777E0A3824}"/>
                  </a:ext>
                </a:extLst>
              </p:cNvPr>
              <p:cNvSpPr txBox="1"/>
              <p:nvPr/>
            </p:nvSpPr>
            <p:spPr>
              <a:xfrm>
                <a:off x="7642781" y="1807758"/>
                <a:ext cx="2481154" cy="524492"/>
              </a:xfrm>
              <a:prstGeom prst="rect">
                <a:avLst/>
              </a:prstGeom>
              <a:noFill/>
              <a:ln>
                <a:noFill/>
              </a:ln>
            </p:spPr>
            <p:txBody>
              <a:bodyPr spcFirstLastPara="1" wrap="square" lIns="91425" tIns="91425" rIns="91425" bIns="91425" anchor="t" anchorCtr="0">
                <a:noAutofit/>
              </a:bodyPr>
              <a:lstStyle/>
              <a:p>
                <a:r>
                  <a:rPr lang="en-US" sz="2400" b="1" dirty="0">
                    <a:solidFill>
                      <a:srgbClr val="4A64B8"/>
                    </a:solidFill>
                  </a:rPr>
                  <a:t>Sedentary_Lifestyle</a:t>
                </a:r>
                <a:endParaRPr lang="en-US" sz="2400" dirty="0">
                  <a:solidFill>
                    <a:srgbClr val="4A64B8"/>
                  </a:solidFill>
                </a:endParaRPr>
              </a:p>
            </p:txBody>
          </p:sp>
          <p:sp>
            <p:nvSpPr>
              <p:cNvPr id="41" name="TextBox 40">
                <a:extLst>
                  <a:ext uri="{FF2B5EF4-FFF2-40B4-BE49-F238E27FC236}">
                    <a16:creationId xmlns:a16="http://schemas.microsoft.com/office/drawing/2014/main" id="{3CE26D13-B80D-37B3-0E32-68DFCABE2369}"/>
                  </a:ext>
                </a:extLst>
              </p:cNvPr>
              <p:cNvSpPr txBox="1"/>
              <p:nvPr/>
            </p:nvSpPr>
            <p:spPr>
              <a:xfrm>
                <a:off x="7224095" y="2438277"/>
                <a:ext cx="4958339" cy="461665"/>
              </a:xfrm>
              <a:prstGeom prst="rect">
                <a:avLst/>
              </a:prstGeom>
              <a:noFill/>
            </p:spPr>
            <p:txBody>
              <a:bodyPr wrap="square" rtlCol="0">
                <a:spAutoFit/>
              </a:bodyPr>
              <a:lstStyle/>
              <a:p>
                <a:r>
                  <a:rPr lang="en-US" sz="2400" b="1" dirty="0"/>
                  <a:t>Edema, especially in legs, ankles, or feet</a:t>
                </a:r>
              </a:p>
            </p:txBody>
          </p:sp>
        </p:grpSp>
        <p:sp>
          <p:nvSpPr>
            <p:cNvPr id="62" name="Rectangle: Rounded Corners 61">
              <a:extLst>
                <a:ext uri="{FF2B5EF4-FFF2-40B4-BE49-F238E27FC236}">
                  <a16:creationId xmlns:a16="http://schemas.microsoft.com/office/drawing/2014/main" id="{D66DEB0B-6CB1-CE09-68D4-746D4664C31B}"/>
                </a:ext>
              </a:extLst>
            </p:cNvPr>
            <p:cNvSpPr/>
            <p:nvPr/>
          </p:nvSpPr>
          <p:spPr>
            <a:xfrm>
              <a:off x="17400825" y="6824360"/>
              <a:ext cx="838200" cy="660025"/>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14</a:t>
              </a:r>
            </a:p>
          </p:txBody>
        </p:sp>
      </p:grpSp>
      <p:grpSp>
        <p:nvGrpSpPr>
          <p:cNvPr id="70" name="Group 69">
            <a:extLst>
              <a:ext uri="{FF2B5EF4-FFF2-40B4-BE49-F238E27FC236}">
                <a16:creationId xmlns:a16="http://schemas.microsoft.com/office/drawing/2014/main" id="{69D103A4-DB47-D257-F724-EB43FDF664A9}"/>
              </a:ext>
            </a:extLst>
          </p:cNvPr>
          <p:cNvGrpSpPr/>
          <p:nvPr/>
        </p:nvGrpSpPr>
        <p:grpSpPr>
          <a:xfrm>
            <a:off x="6629399" y="8050229"/>
            <a:ext cx="6629401" cy="1091941"/>
            <a:chOff x="6629399" y="8050229"/>
            <a:chExt cx="6629401" cy="1091941"/>
          </a:xfrm>
        </p:grpSpPr>
        <p:grpSp>
          <p:nvGrpSpPr>
            <p:cNvPr id="42" name="Group 41">
              <a:extLst>
                <a:ext uri="{FF2B5EF4-FFF2-40B4-BE49-F238E27FC236}">
                  <a16:creationId xmlns:a16="http://schemas.microsoft.com/office/drawing/2014/main" id="{9D687FF6-C466-76FE-DBFC-B549397AF99B}"/>
                </a:ext>
              </a:extLst>
            </p:cNvPr>
            <p:cNvGrpSpPr/>
            <p:nvPr/>
          </p:nvGrpSpPr>
          <p:grpSpPr>
            <a:xfrm>
              <a:off x="7467600" y="8060724"/>
              <a:ext cx="5791200" cy="1081446"/>
              <a:chOff x="7467600" y="1801542"/>
              <a:chExt cx="5791200" cy="1081446"/>
            </a:xfrm>
          </p:grpSpPr>
          <p:sp>
            <p:nvSpPr>
              <p:cNvPr id="44" name="Google Shape;792;p37">
                <a:extLst>
                  <a:ext uri="{FF2B5EF4-FFF2-40B4-BE49-F238E27FC236}">
                    <a16:creationId xmlns:a16="http://schemas.microsoft.com/office/drawing/2014/main" id="{1C14CE9B-3E0F-1EB4-8105-AD2D819E3242}"/>
                  </a:ext>
                </a:extLst>
              </p:cNvPr>
              <p:cNvSpPr txBox="1"/>
              <p:nvPr/>
            </p:nvSpPr>
            <p:spPr>
              <a:xfrm>
                <a:off x="7476951" y="1801542"/>
                <a:ext cx="2092061" cy="550738"/>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err="1">
                    <a:solidFill>
                      <a:srgbClr val="4A64B8"/>
                    </a:solidFill>
                  </a:rPr>
                  <a:t>Family_History</a:t>
                </a:r>
                <a:endParaRPr lang="en-US" sz="2400" b="1" dirty="0">
                  <a:solidFill>
                    <a:srgbClr val="4A64B8"/>
                  </a:solidFill>
                  <a:sym typeface="Roboto Slab Light"/>
                </a:endParaRPr>
              </a:p>
            </p:txBody>
          </p:sp>
          <p:sp>
            <p:nvSpPr>
              <p:cNvPr id="49" name="TextBox 48">
                <a:extLst>
                  <a:ext uri="{FF2B5EF4-FFF2-40B4-BE49-F238E27FC236}">
                    <a16:creationId xmlns:a16="http://schemas.microsoft.com/office/drawing/2014/main" id="{CA6CD0F2-6925-AEC9-C63E-211A8DC1AB3F}"/>
                  </a:ext>
                </a:extLst>
              </p:cNvPr>
              <p:cNvSpPr txBox="1"/>
              <p:nvPr/>
            </p:nvSpPr>
            <p:spPr>
              <a:xfrm>
                <a:off x="7467600" y="2421323"/>
                <a:ext cx="5791200" cy="461665"/>
              </a:xfrm>
              <a:prstGeom prst="rect">
                <a:avLst/>
              </a:prstGeom>
              <a:noFill/>
            </p:spPr>
            <p:txBody>
              <a:bodyPr wrap="square" rtlCol="0">
                <a:spAutoFit/>
              </a:bodyPr>
              <a:lstStyle/>
              <a:p>
                <a:r>
                  <a:rPr lang="en-US" sz="2400" b="1" dirty="0"/>
                  <a:t>Discomfort radiating to arms, jaw, or back.</a:t>
                </a:r>
              </a:p>
            </p:txBody>
          </p:sp>
        </p:grpSp>
        <p:sp>
          <p:nvSpPr>
            <p:cNvPr id="63" name="Rectangle: Rounded Corners 62">
              <a:extLst>
                <a:ext uri="{FF2B5EF4-FFF2-40B4-BE49-F238E27FC236}">
                  <a16:creationId xmlns:a16="http://schemas.microsoft.com/office/drawing/2014/main" id="{F77F1524-57E0-A270-55CD-02205242EE54}"/>
                </a:ext>
              </a:extLst>
            </p:cNvPr>
            <p:cNvSpPr/>
            <p:nvPr/>
          </p:nvSpPr>
          <p:spPr>
            <a:xfrm>
              <a:off x="6629399" y="8050229"/>
              <a:ext cx="838200" cy="660025"/>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15</a:t>
              </a:r>
            </a:p>
          </p:txBody>
        </p:sp>
      </p:grpSp>
      <p:grpSp>
        <p:nvGrpSpPr>
          <p:cNvPr id="71" name="Group 70">
            <a:extLst>
              <a:ext uri="{FF2B5EF4-FFF2-40B4-BE49-F238E27FC236}">
                <a16:creationId xmlns:a16="http://schemas.microsoft.com/office/drawing/2014/main" id="{37B03083-520E-E162-0DBC-4AFA3A78FC8D}"/>
              </a:ext>
            </a:extLst>
          </p:cNvPr>
          <p:cNvGrpSpPr/>
          <p:nvPr/>
        </p:nvGrpSpPr>
        <p:grpSpPr>
          <a:xfrm>
            <a:off x="12250146" y="8731070"/>
            <a:ext cx="5988890" cy="1259755"/>
            <a:chOff x="12250146" y="8731070"/>
            <a:chExt cx="5988890" cy="1259755"/>
          </a:xfrm>
        </p:grpSpPr>
        <p:grpSp>
          <p:nvGrpSpPr>
            <p:cNvPr id="52" name="Group 51">
              <a:extLst>
                <a:ext uri="{FF2B5EF4-FFF2-40B4-BE49-F238E27FC236}">
                  <a16:creationId xmlns:a16="http://schemas.microsoft.com/office/drawing/2014/main" id="{E32CC5E2-36E3-B10F-6CB9-A3A0AEF6378B}"/>
                </a:ext>
              </a:extLst>
            </p:cNvPr>
            <p:cNvGrpSpPr/>
            <p:nvPr/>
          </p:nvGrpSpPr>
          <p:grpSpPr>
            <a:xfrm flipH="1">
              <a:off x="12250146" y="8878681"/>
              <a:ext cx="5791201" cy="1112144"/>
              <a:chOff x="7010400" y="1807758"/>
              <a:chExt cx="5286246" cy="1112144"/>
            </a:xfrm>
          </p:grpSpPr>
          <p:sp>
            <p:nvSpPr>
              <p:cNvPr id="54" name="Google Shape;792;p37">
                <a:extLst>
                  <a:ext uri="{FF2B5EF4-FFF2-40B4-BE49-F238E27FC236}">
                    <a16:creationId xmlns:a16="http://schemas.microsoft.com/office/drawing/2014/main" id="{64C1621A-8E0B-0FF2-521B-6BEB549C2E0E}"/>
                  </a:ext>
                </a:extLst>
              </p:cNvPr>
              <p:cNvSpPr txBox="1"/>
              <p:nvPr/>
            </p:nvSpPr>
            <p:spPr>
              <a:xfrm>
                <a:off x="7595073" y="1807758"/>
                <a:ext cx="1878008" cy="524492"/>
              </a:xfrm>
              <a:prstGeom prst="rect">
                <a:avLst/>
              </a:prstGeom>
              <a:noFill/>
              <a:ln>
                <a:noFill/>
              </a:ln>
            </p:spPr>
            <p:txBody>
              <a:bodyPr spcFirstLastPara="1" wrap="square" lIns="91425" tIns="91425" rIns="91425" bIns="91425" anchor="t" anchorCtr="0">
                <a:noAutofit/>
              </a:bodyPr>
              <a:lstStyle/>
              <a:p>
                <a:r>
                  <a:rPr lang="en-US" sz="2400" b="1" dirty="0" err="1">
                    <a:solidFill>
                      <a:srgbClr val="4A64B8"/>
                    </a:solidFill>
                  </a:rPr>
                  <a:t>Chronic_Stress</a:t>
                </a:r>
                <a:endParaRPr lang="en-US" sz="2400" dirty="0">
                  <a:solidFill>
                    <a:srgbClr val="4A64B8"/>
                  </a:solidFill>
                </a:endParaRPr>
              </a:p>
            </p:txBody>
          </p:sp>
          <p:sp>
            <p:nvSpPr>
              <p:cNvPr id="55" name="TextBox 54">
                <a:extLst>
                  <a:ext uri="{FF2B5EF4-FFF2-40B4-BE49-F238E27FC236}">
                    <a16:creationId xmlns:a16="http://schemas.microsoft.com/office/drawing/2014/main" id="{A91D4DEF-74B7-15A4-B7CD-9F481FA6C48F}"/>
                  </a:ext>
                </a:extLst>
              </p:cNvPr>
              <p:cNvSpPr txBox="1"/>
              <p:nvPr/>
            </p:nvSpPr>
            <p:spPr>
              <a:xfrm>
                <a:off x="7010400" y="2458237"/>
                <a:ext cx="5286246" cy="461665"/>
              </a:xfrm>
              <a:prstGeom prst="rect">
                <a:avLst/>
              </a:prstGeom>
              <a:noFill/>
            </p:spPr>
            <p:txBody>
              <a:bodyPr wrap="square" rtlCol="0">
                <a:spAutoFit/>
              </a:bodyPr>
              <a:lstStyle/>
              <a:p>
                <a:r>
                  <a:rPr lang="en-US" sz="2400" b="1" dirty="0"/>
                  <a:t>Long-term emotional or psychological stress</a:t>
                </a:r>
              </a:p>
            </p:txBody>
          </p:sp>
        </p:grpSp>
        <p:sp>
          <p:nvSpPr>
            <p:cNvPr id="64" name="Rectangle: Rounded Corners 63">
              <a:extLst>
                <a:ext uri="{FF2B5EF4-FFF2-40B4-BE49-F238E27FC236}">
                  <a16:creationId xmlns:a16="http://schemas.microsoft.com/office/drawing/2014/main" id="{FE79684A-1BA1-FB87-E1D7-977FC8D7BEA2}"/>
                </a:ext>
              </a:extLst>
            </p:cNvPr>
            <p:cNvSpPr/>
            <p:nvPr/>
          </p:nvSpPr>
          <p:spPr>
            <a:xfrm>
              <a:off x="17400836" y="8731070"/>
              <a:ext cx="838200" cy="660025"/>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16</a:t>
              </a:r>
            </a:p>
          </p:txBody>
        </p:sp>
      </p:grpSp>
      <p:grpSp>
        <p:nvGrpSpPr>
          <p:cNvPr id="75" name="Group 74">
            <a:extLst>
              <a:ext uri="{FF2B5EF4-FFF2-40B4-BE49-F238E27FC236}">
                <a16:creationId xmlns:a16="http://schemas.microsoft.com/office/drawing/2014/main" id="{3611F2AC-B7FA-747E-746B-5ACC0F19B0F2}"/>
              </a:ext>
            </a:extLst>
          </p:cNvPr>
          <p:cNvGrpSpPr/>
          <p:nvPr/>
        </p:nvGrpSpPr>
        <p:grpSpPr>
          <a:xfrm>
            <a:off x="6629399" y="2568246"/>
            <a:ext cx="6456598" cy="1075231"/>
            <a:chOff x="6629399" y="2568246"/>
            <a:chExt cx="6456598" cy="1075231"/>
          </a:xfrm>
        </p:grpSpPr>
        <p:grpSp>
          <p:nvGrpSpPr>
            <p:cNvPr id="19" name="Group 18">
              <a:extLst>
                <a:ext uri="{FF2B5EF4-FFF2-40B4-BE49-F238E27FC236}">
                  <a16:creationId xmlns:a16="http://schemas.microsoft.com/office/drawing/2014/main" id="{76FFA094-66BF-F2DA-30FB-E97F6C67DAF5}"/>
                </a:ext>
              </a:extLst>
            </p:cNvPr>
            <p:cNvGrpSpPr/>
            <p:nvPr/>
          </p:nvGrpSpPr>
          <p:grpSpPr>
            <a:xfrm>
              <a:off x="7346449" y="2568246"/>
              <a:ext cx="5739548" cy="1075231"/>
              <a:chOff x="7467600" y="1807757"/>
              <a:chExt cx="5739548" cy="1075231"/>
            </a:xfrm>
          </p:grpSpPr>
          <p:sp>
            <p:nvSpPr>
              <p:cNvPr id="14" name="Google Shape;792;p37">
                <a:extLst>
                  <a:ext uri="{FF2B5EF4-FFF2-40B4-BE49-F238E27FC236}">
                    <a16:creationId xmlns:a16="http://schemas.microsoft.com/office/drawing/2014/main" id="{E38911CD-FE98-05D8-8250-A87D1D5094BE}"/>
                  </a:ext>
                </a:extLst>
              </p:cNvPr>
              <p:cNvSpPr txBox="1"/>
              <p:nvPr/>
            </p:nvSpPr>
            <p:spPr>
              <a:xfrm>
                <a:off x="7467600" y="1807757"/>
                <a:ext cx="4343400"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High_BP (High Blood Pressure)</a:t>
                </a:r>
                <a:endParaRPr lang="en-US" sz="2400" b="1" dirty="0">
                  <a:solidFill>
                    <a:srgbClr val="4A64B8"/>
                  </a:solidFill>
                  <a:sym typeface="Roboto Slab Light"/>
                </a:endParaRPr>
              </a:p>
            </p:txBody>
          </p:sp>
          <p:sp>
            <p:nvSpPr>
              <p:cNvPr id="15" name="TextBox 14">
                <a:extLst>
                  <a:ext uri="{FF2B5EF4-FFF2-40B4-BE49-F238E27FC236}">
                    <a16:creationId xmlns:a16="http://schemas.microsoft.com/office/drawing/2014/main" id="{E31EDBC3-6641-38D7-6708-9B51895C176D}"/>
                  </a:ext>
                </a:extLst>
              </p:cNvPr>
              <p:cNvSpPr txBox="1"/>
              <p:nvPr/>
            </p:nvSpPr>
            <p:spPr>
              <a:xfrm>
                <a:off x="7467600" y="2421323"/>
                <a:ext cx="5739548" cy="461665"/>
              </a:xfrm>
              <a:prstGeom prst="rect">
                <a:avLst/>
              </a:prstGeom>
              <a:noFill/>
            </p:spPr>
            <p:txBody>
              <a:bodyPr wrap="square" rtlCol="0">
                <a:spAutoFit/>
              </a:bodyPr>
              <a:lstStyle/>
              <a:p>
                <a:r>
                  <a:rPr lang="en-US" sz="2400" b="1" dirty="0"/>
                  <a:t>Hypertension; elevated pressure in arteries.</a:t>
                </a:r>
              </a:p>
            </p:txBody>
          </p:sp>
        </p:grpSp>
        <p:sp>
          <p:nvSpPr>
            <p:cNvPr id="74" name="Rectangle: Rounded Corners 73">
              <a:extLst>
                <a:ext uri="{FF2B5EF4-FFF2-40B4-BE49-F238E27FC236}">
                  <a16:creationId xmlns:a16="http://schemas.microsoft.com/office/drawing/2014/main" id="{52EAB416-E167-CE68-F9B3-4646D515D2D0}"/>
                </a:ext>
              </a:extLst>
            </p:cNvPr>
            <p:cNvSpPr/>
            <p:nvPr/>
          </p:nvSpPr>
          <p:spPr>
            <a:xfrm>
              <a:off x="6629399" y="2568246"/>
              <a:ext cx="838200" cy="660025"/>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t>9</a:t>
              </a:r>
            </a:p>
          </p:txBody>
        </p:sp>
      </p:grpSp>
    </p:spTree>
    <p:extLst>
      <p:ext uri="{BB962C8B-B14F-4D97-AF65-F5344CB8AC3E}">
        <p14:creationId xmlns:p14="http://schemas.microsoft.com/office/powerpoint/2010/main" val="70326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0-#ppt_w/2"/>
                                          </p:val>
                                        </p:tav>
                                        <p:tav tm="100000">
                                          <p:val>
                                            <p:strVal val="#ppt_x"/>
                                          </p:val>
                                        </p:tav>
                                      </p:tavLst>
                                    </p:anim>
                                    <p:anim calcmode="lin" valueType="num">
                                      <p:cBhvr additive="base">
                                        <p:cTn id="8" dur="500" fill="hold"/>
                                        <p:tgtEl>
                                          <p:spTgt spid="6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0-#ppt_w/2"/>
                                          </p:val>
                                        </p:tav>
                                        <p:tav tm="100000">
                                          <p:val>
                                            <p:strVal val="#ppt_x"/>
                                          </p:val>
                                        </p:tav>
                                      </p:tavLst>
                                    </p:anim>
                                    <p:anim calcmode="lin" valueType="num">
                                      <p:cBhvr additive="base">
                                        <p:cTn id="12" dur="500" fill="hold"/>
                                        <p:tgtEl>
                                          <p:spTgt spid="7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0-#ppt_w/2"/>
                                          </p:val>
                                        </p:tav>
                                        <p:tav tm="100000">
                                          <p:val>
                                            <p:strVal val="#ppt_x"/>
                                          </p:val>
                                        </p:tav>
                                      </p:tavLst>
                                    </p:anim>
                                    <p:anim calcmode="lin" valueType="num">
                                      <p:cBhvr additive="base">
                                        <p:cTn id="16" dur="500" fill="hold"/>
                                        <p:tgtEl>
                                          <p:spTgt spid="6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0-#ppt_w/2"/>
                                          </p:val>
                                        </p:tav>
                                        <p:tav tm="100000">
                                          <p:val>
                                            <p:strVal val="#ppt_x"/>
                                          </p:val>
                                        </p:tav>
                                      </p:tavLst>
                                    </p:anim>
                                    <p:anim calcmode="lin" valueType="num">
                                      <p:cBhvr additive="base">
                                        <p:cTn id="20" dur="500" fill="hold"/>
                                        <p:tgtEl>
                                          <p:spTgt spid="7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additive="base">
                                        <p:cTn id="23" dur="500" fill="hold"/>
                                        <p:tgtEl>
                                          <p:spTgt spid="76"/>
                                        </p:tgtEl>
                                        <p:attrNameLst>
                                          <p:attrName>ppt_x</p:attrName>
                                        </p:attrNameLst>
                                      </p:cBhvr>
                                      <p:tavLst>
                                        <p:tav tm="0">
                                          <p:val>
                                            <p:strVal val="1+#ppt_w/2"/>
                                          </p:val>
                                        </p:tav>
                                        <p:tav tm="100000">
                                          <p:val>
                                            <p:strVal val="#ppt_x"/>
                                          </p:val>
                                        </p:tav>
                                      </p:tavLst>
                                    </p:anim>
                                    <p:anim calcmode="lin" valueType="num">
                                      <p:cBhvr additive="base">
                                        <p:cTn id="24" dur="500" fill="hold"/>
                                        <p:tgtEl>
                                          <p:spTgt spid="76"/>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additive="base">
                                        <p:cTn id="27" dur="500" fill="hold"/>
                                        <p:tgtEl>
                                          <p:spTgt spid="67"/>
                                        </p:tgtEl>
                                        <p:attrNameLst>
                                          <p:attrName>ppt_x</p:attrName>
                                        </p:attrNameLst>
                                      </p:cBhvr>
                                      <p:tavLst>
                                        <p:tav tm="0">
                                          <p:val>
                                            <p:strVal val="1+#ppt_w/2"/>
                                          </p:val>
                                        </p:tav>
                                        <p:tav tm="100000">
                                          <p:val>
                                            <p:strVal val="#ppt_x"/>
                                          </p:val>
                                        </p:tav>
                                      </p:tavLst>
                                    </p:anim>
                                    <p:anim calcmode="lin" valueType="num">
                                      <p:cBhvr additive="base">
                                        <p:cTn id="28" dur="500" fill="hold"/>
                                        <p:tgtEl>
                                          <p:spTgt spid="67"/>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500" fill="hold"/>
                                        <p:tgtEl>
                                          <p:spTgt spid="69"/>
                                        </p:tgtEl>
                                        <p:attrNameLst>
                                          <p:attrName>ppt_x</p:attrName>
                                        </p:attrNameLst>
                                      </p:cBhvr>
                                      <p:tavLst>
                                        <p:tav tm="0">
                                          <p:val>
                                            <p:strVal val="1+#ppt_w/2"/>
                                          </p:val>
                                        </p:tav>
                                        <p:tav tm="100000">
                                          <p:val>
                                            <p:strVal val="#ppt_x"/>
                                          </p:val>
                                        </p:tav>
                                      </p:tavLst>
                                    </p:anim>
                                    <p:anim calcmode="lin" valueType="num">
                                      <p:cBhvr additive="base">
                                        <p:cTn id="32" dur="500" fill="hold"/>
                                        <p:tgtEl>
                                          <p:spTgt spid="6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500" fill="hold"/>
                                        <p:tgtEl>
                                          <p:spTgt spid="71"/>
                                        </p:tgtEl>
                                        <p:attrNameLst>
                                          <p:attrName>ppt_x</p:attrName>
                                        </p:attrNameLst>
                                      </p:cBhvr>
                                      <p:tavLst>
                                        <p:tav tm="0">
                                          <p:val>
                                            <p:strVal val="1+#ppt_w/2"/>
                                          </p:val>
                                        </p:tav>
                                        <p:tav tm="100000">
                                          <p:val>
                                            <p:strVal val="#ppt_x"/>
                                          </p:val>
                                        </p:tav>
                                      </p:tavLst>
                                    </p:anim>
                                    <p:anim calcmode="lin" valueType="num">
                                      <p:cBhvr additive="base">
                                        <p:cTn id="36"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C1600-9600-2754-77B6-723E14912AE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9E014F6-0641-F92D-7278-D186EEEB6D47}"/>
              </a:ext>
            </a:extLst>
          </p:cNvPr>
          <p:cNvGrpSpPr/>
          <p:nvPr/>
        </p:nvGrpSpPr>
        <p:grpSpPr>
          <a:xfrm>
            <a:off x="-201920" y="0"/>
            <a:ext cx="6297920" cy="10287000"/>
            <a:chOff x="0" y="0"/>
            <a:chExt cx="2556540" cy="3479800"/>
          </a:xfrm>
        </p:grpSpPr>
        <p:sp>
          <p:nvSpPr>
            <p:cNvPr id="3" name="Freeform 3">
              <a:extLst>
                <a:ext uri="{FF2B5EF4-FFF2-40B4-BE49-F238E27FC236}">
                  <a16:creationId xmlns:a16="http://schemas.microsoft.com/office/drawing/2014/main" id="{C9A4CF93-F326-1F3F-D643-EB26860078B9}"/>
                </a:ext>
              </a:extLst>
            </p:cNvPr>
            <p:cNvSpPr/>
            <p:nvPr/>
          </p:nvSpPr>
          <p:spPr>
            <a:xfrm>
              <a:off x="0" y="0"/>
              <a:ext cx="2556540" cy="3479800"/>
            </a:xfrm>
            <a:custGeom>
              <a:avLst/>
              <a:gdLst/>
              <a:ahLst/>
              <a:cxnLst/>
              <a:rect l="l" t="t" r="r" b="b"/>
              <a:pathLst>
                <a:path w="2556540" h="347980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close/>
                </a:path>
              </a:pathLst>
            </a:custGeom>
            <a:solidFill>
              <a:srgbClr val="4A64B8"/>
            </a:solidFill>
          </p:spPr>
          <p:txBody>
            <a:bodyPr/>
            <a:lstStyle/>
            <a:p>
              <a:endParaRPr lang="en-US"/>
            </a:p>
          </p:txBody>
        </p:sp>
      </p:grpSp>
      <p:grpSp>
        <p:nvGrpSpPr>
          <p:cNvPr id="4" name="Group 4">
            <a:extLst>
              <a:ext uri="{FF2B5EF4-FFF2-40B4-BE49-F238E27FC236}">
                <a16:creationId xmlns:a16="http://schemas.microsoft.com/office/drawing/2014/main" id="{E7B1A6EB-0B98-5629-32A7-ABD702E62EA7}"/>
              </a:ext>
            </a:extLst>
          </p:cNvPr>
          <p:cNvGrpSpPr/>
          <p:nvPr/>
        </p:nvGrpSpPr>
        <p:grpSpPr>
          <a:xfrm>
            <a:off x="-1764126" y="5814873"/>
            <a:ext cx="8363635" cy="8363635"/>
            <a:chOff x="0" y="0"/>
            <a:chExt cx="11151514" cy="11151514"/>
          </a:xfrm>
        </p:grpSpPr>
        <p:grpSp>
          <p:nvGrpSpPr>
            <p:cNvPr id="5" name="Group 5">
              <a:extLst>
                <a:ext uri="{FF2B5EF4-FFF2-40B4-BE49-F238E27FC236}">
                  <a16:creationId xmlns:a16="http://schemas.microsoft.com/office/drawing/2014/main" id="{B0B85C7C-E289-72C6-79AF-B1E293AB029D}"/>
                </a:ext>
              </a:extLst>
            </p:cNvPr>
            <p:cNvGrpSpPr/>
            <p:nvPr/>
          </p:nvGrpSpPr>
          <p:grpSpPr>
            <a:xfrm>
              <a:off x="0" y="0"/>
              <a:ext cx="11151514" cy="11151514"/>
              <a:chOff x="0" y="0"/>
              <a:chExt cx="6350000" cy="6350000"/>
            </a:xfrm>
          </p:grpSpPr>
          <p:sp>
            <p:nvSpPr>
              <p:cNvPr id="6" name="Freeform 6">
                <a:extLst>
                  <a:ext uri="{FF2B5EF4-FFF2-40B4-BE49-F238E27FC236}">
                    <a16:creationId xmlns:a16="http://schemas.microsoft.com/office/drawing/2014/main" id="{CA8DDCD2-2B0D-5C82-45EC-ADDB5C7CA57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nvGrpSpPr>
            <p:cNvPr id="7" name="Group 7">
              <a:extLst>
                <a:ext uri="{FF2B5EF4-FFF2-40B4-BE49-F238E27FC236}">
                  <a16:creationId xmlns:a16="http://schemas.microsoft.com/office/drawing/2014/main" id="{85E73E42-AB71-CADA-6524-6B938C1C687D}"/>
                </a:ext>
              </a:extLst>
            </p:cNvPr>
            <p:cNvGrpSpPr/>
            <p:nvPr/>
          </p:nvGrpSpPr>
          <p:grpSpPr>
            <a:xfrm>
              <a:off x="1021875" y="1021875"/>
              <a:ext cx="9107765" cy="9107765"/>
              <a:chOff x="0" y="0"/>
              <a:chExt cx="6350000" cy="6350000"/>
            </a:xfrm>
          </p:grpSpPr>
          <p:sp>
            <p:nvSpPr>
              <p:cNvPr id="8" name="Freeform 8">
                <a:extLst>
                  <a:ext uri="{FF2B5EF4-FFF2-40B4-BE49-F238E27FC236}">
                    <a16:creationId xmlns:a16="http://schemas.microsoft.com/office/drawing/2014/main" id="{1A1EDC41-BA4C-DE5A-9F1A-B264A8097B5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alpha val="9804"/>
                </a:srgbClr>
              </a:solidFill>
            </p:spPr>
            <p:txBody>
              <a:bodyPr/>
              <a:lstStyle/>
              <a:p>
                <a:endParaRPr lang="en-US"/>
              </a:p>
            </p:txBody>
          </p:sp>
        </p:grpSp>
      </p:grpSp>
      <p:sp>
        <p:nvSpPr>
          <p:cNvPr id="10" name="TextBox 10">
            <a:extLst>
              <a:ext uri="{FF2B5EF4-FFF2-40B4-BE49-F238E27FC236}">
                <a16:creationId xmlns:a16="http://schemas.microsoft.com/office/drawing/2014/main" id="{50EB4870-7401-96F5-B90A-919253E2DA27}"/>
              </a:ext>
            </a:extLst>
          </p:cNvPr>
          <p:cNvSpPr txBox="1"/>
          <p:nvPr/>
        </p:nvSpPr>
        <p:spPr>
          <a:xfrm>
            <a:off x="1183169" y="1442589"/>
            <a:ext cx="4942438" cy="1935786"/>
          </a:xfrm>
          <a:prstGeom prst="rect">
            <a:avLst/>
          </a:prstGeom>
        </p:spPr>
        <p:txBody>
          <a:bodyPr wrap="square" lIns="0" tIns="0" rIns="0" bIns="0" rtlCol="0" anchor="t">
            <a:spAutoFit/>
          </a:bodyPr>
          <a:lstStyle/>
          <a:p>
            <a:pPr algn="l">
              <a:lnSpc>
                <a:spcPts val="7680"/>
              </a:lnSpc>
            </a:pPr>
            <a:r>
              <a:rPr lang="en-US" sz="5400" b="1" dirty="0">
                <a:solidFill>
                  <a:srgbClr val="F5F5EF"/>
                </a:solidFill>
                <a:latin typeface="Now Bold"/>
                <a:ea typeface="Now Bold"/>
                <a:cs typeface="Now Bold"/>
                <a:sym typeface="Now Bold"/>
              </a:rPr>
              <a:t>Data </a:t>
            </a:r>
          </a:p>
          <a:p>
            <a:pPr algn="l">
              <a:lnSpc>
                <a:spcPts val="7680"/>
              </a:lnSpc>
            </a:pPr>
            <a:r>
              <a:rPr lang="en-US" sz="5400" b="1" dirty="0">
                <a:solidFill>
                  <a:srgbClr val="F5F5EF"/>
                </a:solidFill>
                <a:latin typeface="Now Bold"/>
                <a:ea typeface="Now Bold"/>
                <a:cs typeface="Now Bold"/>
                <a:sym typeface="Now Bold"/>
              </a:rPr>
              <a:t>Exploration</a:t>
            </a:r>
          </a:p>
        </p:txBody>
      </p:sp>
      <p:grpSp>
        <p:nvGrpSpPr>
          <p:cNvPr id="45" name="Group 44">
            <a:extLst>
              <a:ext uri="{FF2B5EF4-FFF2-40B4-BE49-F238E27FC236}">
                <a16:creationId xmlns:a16="http://schemas.microsoft.com/office/drawing/2014/main" id="{35E06D8E-9327-9C85-BA50-CADF8ABE755F}"/>
              </a:ext>
            </a:extLst>
          </p:cNvPr>
          <p:cNvGrpSpPr/>
          <p:nvPr/>
        </p:nvGrpSpPr>
        <p:grpSpPr>
          <a:xfrm>
            <a:off x="-77818" y="1866900"/>
            <a:ext cx="1052959" cy="1222219"/>
            <a:chOff x="9354315" y="1526525"/>
            <a:chExt cx="1284310" cy="1561760"/>
          </a:xfrm>
        </p:grpSpPr>
        <p:sp>
          <p:nvSpPr>
            <p:cNvPr id="46" name="Rectangle: Rounded Corners 45">
              <a:extLst>
                <a:ext uri="{FF2B5EF4-FFF2-40B4-BE49-F238E27FC236}">
                  <a16:creationId xmlns:a16="http://schemas.microsoft.com/office/drawing/2014/main" id="{4B9D4AFD-D1AE-F66D-6C27-462454EB0767}"/>
                </a:ext>
              </a:extLst>
            </p:cNvPr>
            <p:cNvSpPr/>
            <p:nvPr/>
          </p:nvSpPr>
          <p:spPr>
            <a:xfrm>
              <a:off x="9354315"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Rounded Corners 46">
              <a:extLst>
                <a:ext uri="{FF2B5EF4-FFF2-40B4-BE49-F238E27FC236}">
                  <a16:creationId xmlns:a16="http://schemas.microsoft.com/office/drawing/2014/main" id="{E9FA9476-8AA6-D532-0703-9C53C3882276}"/>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A3CB3B2E-2E16-76F2-10FE-95BC16FF24C1}"/>
                </a:ext>
              </a:extLst>
            </p:cNvPr>
            <p:cNvSpPr txBox="1"/>
            <p:nvPr/>
          </p:nvSpPr>
          <p:spPr>
            <a:xfrm>
              <a:off x="9609546" y="1672480"/>
              <a:ext cx="710086"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4</a:t>
              </a:r>
            </a:p>
          </p:txBody>
        </p:sp>
      </p:grpSp>
      <p:pic>
        <p:nvPicPr>
          <p:cNvPr id="50" name="Picture 49" descr="A black background with white text&#10;&#10;AI-generated content may be incorrect.">
            <a:extLst>
              <a:ext uri="{FF2B5EF4-FFF2-40B4-BE49-F238E27FC236}">
                <a16:creationId xmlns:a16="http://schemas.microsoft.com/office/drawing/2014/main" id="{F7B33A4A-1F4C-1957-ED87-3F13BB7067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51" name="Picture 50" descr="A logo of a globe with a graduation cap&#10;&#10;AI-generated content may be incorrect.">
            <a:extLst>
              <a:ext uri="{FF2B5EF4-FFF2-40B4-BE49-F238E27FC236}">
                <a16:creationId xmlns:a16="http://schemas.microsoft.com/office/drawing/2014/main" id="{3C52C7D9-2148-7281-2344-687564772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6790" y="0"/>
            <a:ext cx="1651416" cy="1644076"/>
          </a:xfrm>
          <a:prstGeom prst="rect">
            <a:avLst/>
          </a:prstGeom>
        </p:spPr>
      </p:pic>
      <p:grpSp>
        <p:nvGrpSpPr>
          <p:cNvPr id="68" name="Google Shape;777;p37">
            <a:extLst>
              <a:ext uri="{FF2B5EF4-FFF2-40B4-BE49-F238E27FC236}">
                <a16:creationId xmlns:a16="http://schemas.microsoft.com/office/drawing/2014/main" id="{CAB2A416-241A-A02F-4274-6274A52B0835}"/>
              </a:ext>
            </a:extLst>
          </p:cNvPr>
          <p:cNvGrpSpPr/>
          <p:nvPr/>
        </p:nvGrpSpPr>
        <p:grpSpPr>
          <a:xfrm>
            <a:off x="7010400" y="3526551"/>
            <a:ext cx="9829800" cy="2667294"/>
            <a:chOff x="-104768" y="1484193"/>
            <a:chExt cx="9829800" cy="2667294"/>
          </a:xfrm>
        </p:grpSpPr>
        <p:cxnSp>
          <p:nvCxnSpPr>
            <p:cNvPr id="69" name="Google Shape;778;p37">
              <a:extLst>
                <a:ext uri="{FF2B5EF4-FFF2-40B4-BE49-F238E27FC236}">
                  <a16:creationId xmlns:a16="http://schemas.microsoft.com/office/drawing/2014/main" id="{B2563E33-08AA-FAB8-0820-17ECD554C70B}"/>
                </a:ext>
              </a:extLst>
            </p:cNvPr>
            <p:cNvCxnSpPr>
              <a:cxnSpLocks/>
            </p:cNvCxnSpPr>
            <p:nvPr/>
          </p:nvCxnSpPr>
          <p:spPr>
            <a:xfrm>
              <a:off x="-104768" y="2805442"/>
              <a:ext cx="9829800" cy="11608"/>
            </a:xfrm>
            <a:prstGeom prst="straightConnector1">
              <a:avLst/>
            </a:prstGeom>
            <a:noFill/>
            <a:ln w="9525" cap="flat" cmpd="sng">
              <a:solidFill>
                <a:schemeClr val="dk1"/>
              </a:solidFill>
              <a:prstDash val="dash"/>
              <a:round/>
              <a:headEnd type="none" w="med" len="med"/>
              <a:tailEnd type="none" w="med" len="med"/>
            </a:ln>
          </p:spPr>
        </p:cxnSp>
        <p:sp>
          <p:nvSpPr>
            <p:cNvPr id="70" name="Google Shape;779;p37">
              <a:extLst>
                <a:ext uri="{FF2B5EF4-FFF2-40B4-BE49-F238E27FC236}">
                  <a16:creationId xmlns:a16="http://schemas.microsoft.com/office/drawing/2014/main" id="{E85D7F02-9CED-16D9-B059-C46399302F26}"/>
                </a:ext>
              </a:extLst>
            </p:cNvPr>
            <p:cNvSpPr/>
            <p:nvPr/>
          </p:nvSpPr>
          <p:spPr>
            <a:xfrm rot="8100000">
              <a:off x="251993" y="1500942"/>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80;p37">
              <a:extLst>
                <a:ext uri="{FF2B5EF4-FFF2-40B4-BE49-F238E27FC236}">
                  <a16:creationId xmlns:a16="http://schemas.microsoft.com/office/drawing/2014/main" id="{5E79668B-3811-B9AC-79FE-DE6B243A8836}"/>
                </a:ext>
              </a:extLst>
            </p:cNvPr>
            <p:cNvSpPr/>
            <p:nvPr/>
          </p:nvSpPr>
          <p:spPr>
            <a:xfrm rot="18900000">
              <a:off x="2652187" y="3569397"/>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81;p37">
              <a:extLst>
                <a:ext uri="{FF2B5EF4-FFF2-40B4-BE49-F238E27FC236}">
                  <a16:creationId xmlns:a16="http://schemas.microsoft.com/office/drawing/2014/main" id="{998A93BF-B02B-2E5D-78D7-6F86A376DD36}"/>
                </a:ext>
              </a:extLst>
            </p:cNvPr>
            <p:cNvSpPr/>
            <p:nvPr/>
          </p:nvSpPr>
          <p:spPr>
            <a:xfrm rot="8100000">
              <a:off x="4632905" y="1484193"/>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82;p37">
              <a:extLst>
                <a:ext uri="{FF2B5EF4-FFF2-40B4-BE49-F238E27FC236}">
                  <a16:creationId xmlns:a16="http://schemas.microsoft.com/office/drawing/2014/main" id="{DE7E1560-7965-A73F-705D-6AB0B04C6CDF}"/>
                </a:ext>
              </a:extLst>
            </p:cNvPr>
            <p:cNvSpPr/>
            <p:nvPr/>
          </p:nvSpPr>
          <p:spPr>
            <a:xfrm rot="-2700000">
              <a:off x="7096657" y="3559905"/>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4" name="Google Shape;783;p37">
              <a:extLst>
                <a:ext uri="{FF2B5EF4-FFF2-40B4-BE49-F238E27FC236}">
                  <a16:creationId xmlns:a16="http://schemas.microsoft.com/office/drawing/2014/main" id="{561890E6-B16D-C155-E039-FB5C38B77730}"/>
                </a:ext>
              </a:extLst>
            </p:cNvPr>
            <p:cNvCxnSpPr/>
            <p:nvPr/>
          </p:nvCxnSpPr>
          <p:spPr>
            <a:xfrm>
              <a:off x="543038" y="2203587"/>
              <a:ext cx="0" cy="601800"/>
            </a:xfrm>
            <a:prstGeom prst="straightConnector1">
              <a:avLst/>
            </a:prstGeom>
            <a:noFill/>
            <a:ln w="9525" cap="flat" cmpd="sng">
              <a:solidFill>
                <a:schemeClr val="dk1"/>
              </a:solidFill>
              <a:prstDash val="dash"/>
              <a:round/>
              <a:headEnd type="none" w="med" len="med"/>
              <a:tailEnd type="none" w="med" len="med"/>
            </a:ln>
          </p:spPr>
        </p:cxnSp>
        <p:cxnSp>
          <p:nvCxnSpPr>
            <p:cNvPr id="75" name="Google Shape;784;p37">
              <a:extLst>
                <a:ext uri="{FF2B5EF4-FFF2-40B4-BE49-F238E27FC236}">
                  <a16:creationId xmlns:a16="http://schemas.microsoft.com/office/drawing/2014/main" id="{1C72A203-623A-BFDC-E8C4-ADACEFD0B5CF}"/>
                </a:ext>
              </a:extLst>
            </p:cNvPr>
            <p:cNvCxnSpPr/>
            <p:nvPr/>
          </p:nvCxnSpPr>
          <p:spPr>
            <a:xfrm flipH="1">
              <a:off x="4924132" y="2203599"/>
              <a:ext cx="300" cy="602100"/>
            </a:xfrm>
            <a:prstGeom prst="straightConnector1">
              <a:avLst/>
            </a:prstGeom>
            <a:noFill/>
            <a:ln w="9525" cap="flat" cmpd="sng">
              <a:solidFill>
                <a:schemeClr val="dk1"/>
              </a:solidFill>
              <a:prstDash val="dash"/>
              <a:round/>
              <a:headEnd type="none" w="med" len="med"/>
              <a:tailEnd type="none" w="med" len="med"/>
            </a:ln>
          </p:spPr>
        </p:cxnSp>
        <p:cxnSp>
          <p:nvCxnSpPr>
            <p:cNvPr id="76" name="Google Shape;785;p37">
              <a:extLst>
                <a:ext uri="{FF2B5EF4-FFF2-40B4-BE49-F238E27FC236}">
                  <a16:creationId xmlns:a16="http://schemas.microsoft.com/office/drawing/2014/main" id="{8617810F-D688-371F-4689-64B4E6C5407E}"/>
                </a:ext>
              </a:extLst>
            </p:cNvPr>
            <p:cNvCxnSpPr>
              <a:cxnSpLocks/>
            </p:cNvCxnSpPr>
            <p:nvPr/>
          </p:nvCxnSpPr>
          <p:spPr>
            <a:xfrm flipV="1">
              <a:off x="2943232" y="2814934"/>
              <a:ext cx="298" cy="624416"/>
            </a:xfrm>
            <a:prstGeom prst="straightConnector1">
              <a:avLst/>
            </a:prstGeom>
            <a:noFill/>
            <a:ln w="9525" cap="flat" cmpd="sng">
              <a:solidFill>
                <a:schemeClr val="dk1"/>
              </a:solidFill>
              <a:prstDash val="dash"/>
              <a:round/>
              <a:headEnd type="none" w="med" len="med"/>
              <a:tailEnd type="none" w="med" len="med"/>
            </a:ln>
          </p:spPr>
        </p:cxnSp>
        <p:cxnSp>
          <p:nvCxnSpPr>
            <p:cNvPr id="77" name="Google Shape;787;p37">
              <a:extLst>
                <a:ext uri="{FF2B5EF4-FFF2-40B4-BE49-F238E27FC236}">
                  <a16:creationId xmlns:a16="http://schemas.microsoft.com/office/drawing/2014/main" id="{2CA75293-3C15-1BA6-8091-BF3101F2BCA4}"/>
                </a:ext>
              </a:extLst>
            </p:cNvPr>
            <p:cNvCxnSpPr>
              <a:cxnSpLocks/>
              <a:stCxn id="73" idx="7"/>
              <a:endCxn id="82" idx="2"/>
            </p:cNvCxnSpPr>
            <p:nvPr/>
          </p:nvCxnSpPr>
          <p:spPr>
            <a:xfrm flipH="1" flipV="1">
              <a:off x="7382913" y="2814934"/>
              <a:ext cx="4789" cy="624416"/>
            </a:xfrm>
            <a:prstGeom prst="straightConnector1">
              <a:avLst/>
            </a:prstGeom>
            <a:noFill/>
            <a:ln w="9525" cap="flat" cmpd="sng">
              <a:solidFill>
                <a:schemeClr val="dk1"/>
              </a:solidFill>
              <a:prstDash val="dash"/>
              <a:round/>
              <a:headEnd type="none" w="med" len="med"/>
              <a:tailEnd type="none" w="med" len="med"/>
            </a:ln>
          </p:spPr>
        </p:cxnSp>
      </p:grpSp>
      <p:sp>
        <p:nvSpPr>
          <p:cNvPr id="78" name="Google Shape;790;p37">
            <a:extLst>
              <a:ext uri="{FF2B5EF4-FFF2-40B4-BE49-F238E27FC236}">
                <a16:creationId xmlns:a16="http://schemas.microsoft.com/office/drawing/2014/main" id="{0D3B0580-9D42-59F8-F3B6-BA2FB0293CC9}"/>
              </a:ext>
            </a:extLst>
          </p:cNvPr>
          <p:cNvSpPr txBox="1"/>
          <p:nvPr/>
        </p:nvSpPr>
        <p:spPr>
          <a:xfrm>
            <a:off x="6626656" y="4905576"/>
            <a:ext cx="2063100" cy="70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2400" b="1" dirty="0"/>
              <a:t>Shape</a:t>
            </a:r>
            <a:endParaRPr b="1" dirty="0">
              <a:solidFill>
                <a:srgbClr val="1F1A33"/>
              </a:solidFill>
              <a:latin typeface="Roboto Slab Light"/>
              <a:ea typeface="Roboto Slab Light"/>
              <a:cs typeface="Roboto Slab Light"/>
              <a:sym typeface="Roboto Slab Light"/>
            </a:endParaRPr>
          </a:p>
        </p:txBody>
      </p:sp>
      <p:sp>
        <p:nvSpPr>
          <p:cNvPr id="79" name="Google Shape;791;p37">
            <a:extLst>
              <a:ext uri="{FF2B5EF4-FFF2-40B4-BE49-F238E27FC236}">
                <a16:creationId xmlns:a16="http://schemas.microsoft.com/office/drawing/2014/main" id="{685E13B6-6E0D-9A0E-8301-8624A6C47AAD}"/>
              </a:ext>
            </a:extLst>
          </p:cNvPr>
          <p:cNvSpPr txBox="1"/>
          <p:nvPr/>
        </p:nvSpPr>
        <p:spPr>
          <a:xfrm>
            <a:off x="7386186" y="3597977"/>
            <a:ext cx="544039" cy="60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01</a:t>
            </a:r>
            <a:endParaRPr sz="1800" b="1" dirty="0">
              <a:solidFill>
                <a:schemeClr val="bg1"/>
              </a:solidFill>
              <a:latin typeface="Advent Pro SemiBold"/>
              <a:ea typeface="Advent Pro SemiBold"/>
              <a:cs typeface="Advent Pro SemiBold"/>
              <a:sym typeface="Advent Pro SemiBold"/>
            </a:endParaRPr>
          </a:p>
        </p:txBody>
      </p:sp>
      <p:sp>
        <p:nvSpPr>
          <p:cNvPr id="80" name="Google Shape;792;p37">
            <a:extLst>
              <a:ext uri="{FF2B5EF4-FFF2-40B4-BE49-F238E27FC236}">
                <a16:creationId xmlns:a16="http://schemas.microsoft.com/office/drawing/2014/main" id="{A47256F5-3BA4-602D-8C8E-749F9FEA8F58}"/>
              </a:ext>
            </a:extLst>
          </p:cNvPr>
          <p:cNvSpPr txBox="1"/>
          <p:nvPr/>
        </p:nvSpPr>
        <p:spPr>
          <a:xfrm>
            <a:off x="11359329" y="4965858"/>
            <a:ext cx="1355682" cy="461735"/>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t>Describe</a:t>
            </a:r>
            <a:endParaRPr sz="2400" b="1" dirty="0">
              <a:sym typeface="Roboto Slab Light"/>
            </a:endParaRPr>
          </a:p>
        </p:txBody>
      </p:sp>
      <p:sp>
        <p:nvSpPr>
          <p:cNvPr id="81" name="Google Shape;786;p37">
            <a:extLst>
              <a:ext uri="{FF2B5EF4-FFF2-40B4-BE49-F238E27FC236}">
                <a16:creationId xmlns:a16="http://schemas.microsoft.com/office/drawing/2014/main" id="{DB922EE6-E92B-50A8-0EBD-C6E56AC851D1}"/>
              </a:ext>
            </a:extLst>
          </p:cNvPr>
          <p:cNvSpPr txBox="1"/>
          <p:nvPr/>
        </p:nvSpPr>
        <p:spPr>
          <a:xfrm>
            <a:off x="9029743" y="4157246"/>
            <a:ext cx="2063100" cy="768300"/>
          </a:xfrm>
          <a:prstGeom prst="rect">
            <a:avLst/>
          </a:prstGeom>
          <a:noFill/>
          <a:ln>
            <a:noFill/>
          </a:ln>
        </p:spPr>
        <p:txBody>
          <a:bodyPr spcFirstLastPara="1" wrap="square" lIns="91425" tIns="274300" rIns="91425" bIns="0" anchor="b" anchorCtr="0">
            <a:noAutofit/>
          </a:bodyPr>
          <a:lstStyle/>
          <a:p>
            <a:pPr algn="ctr">
              <a:spcAft>
                <a:spcPts val="1600"/>
              </a:spcAft>
            </a:pPr>
            <a:r>
              <a:rPr lang="en-US" sz="2400" b="1" dirty="0"/>
              <a:t>Info</a:t>
            </a:r>
            <a:endParaRPr sz="2400" b="1" dirty="0">
              <a:sym typeface="Roboto Slab Light"/>
            </a:endParaRPr>
          </a:p>
        </p:txBody>
      </p:sp>
      <p:sp>
        <p:nvSpPr>
          <p:cNvPr id="82" name="Google Shape;788;p37">
            <a:extLst>
              <a:ext uri="{FF2B5EF4-FFF2-40B4-BE49-F238E27FC236}">
                <a16:creationId xmlns:a16="http://schemas.microsoft.com/office/drawing/2014/main" id="{9474C5FE-99BB-DF44-7824-080E7C46276E}"/>
              </a:ext>
            </a:extLst>
          </p:cNvPr>
          <p:cNvSpPr txBox="1"/>
          <p:nvPr/>
        </p:nvSpPr>
        <p:spPr>
          <a:xfrm>
            <a:off x="13461743" y="4088992"/>
            <a:ext cx="2072675" cy="768300"/>
          </a:xfrm>
          <a:prstGeom prst="rect">
            <a:avLst/>
          </a:prstGeom>
          <a:noFill/>
          <a:ln>
            <a:noFill/>
          </a:ln>
        </p:spPr>
        <p:txBody>
          <a:bodyPr spcFirstLastPara="1" wrap="square" lIns="91425" tIns="274300" rIns="91425" bIns="0" anchor="b" anchorCtr="0">
            <a:noAutofit/>
          </a:bodyPr>
          <a:lstStyle/>
          <a:p>
            <a:pPr marL="0" lvl="0" indent="0" algn="ctr" rtl="0">
              <a:spcBef>
                <a:spcPts val="0"/>
              </a:spcBef>
              <a:spcAft>
                <a:spcPts val="1600"/>
              </a:spcAft>
              <a:buNone/>
            </a:pPr>
            <a:r>
              <a:rPr lang="en-US" sz="2400" b="1" dirty="0"/>
              <a:t>isnull</a:t>
            </a:r>
            <a:endParaRPr lang="en-US" sz="2400" b="1" dirty="0">
              <a:sym typeface="Roboto Slab Light"/>
            </a:endParaRPr>
          </a:p>
        </p:txBody>
      </p:sp>
      <p:sp>
        <p:nvSpPr>
          <p:cNvPr id="83" name="Google Shape;793;p37">
            <a:extLst>
              <a:ext uri="{FF2B5EF4-FFF2-40B4-BE49-F238E27FC236}">
                <a16:creationId xmlns:a16="http://schemas.microsoft.com/office/drawing/2014/main" id="{61D040D5-693A-7215-89E1-CBB1FB6936F8}"/>
              </a:ext>
            </a:extLst>
          </p:cNvPr>
          <p:cNvSpPr txBox="1"/>
          <p:nvPr/>
        </p:nvSpPr>
        <p:spPr>
          <a:xfrm>
            <a:off x="11765665" y="3646990"/>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03</a:t>
            </a:r>
            <a:endParaRPr sz="1800" b="1" dirty="0">
              <a:solidFill>
                <a:schemeClr val="bg1"/>
              </a:solidFill>
              <a:latin typeface="Advent Pro SemiBold"/>
              <a:ea typeface="Advent Pro SemiBold"/>
              <a:cs typeface="Advent Pro SemiBold"/>
              <a:sym typeface="Advent Pro SemiBold"/>
            </a:endParaRPr>
          </a:p>
        </p:txBody>
      </p:sp>
      <p:sp>
        <p:nvSpPr>
          <p:cNvPr id="84" name="Google Shape;794;p37">
            <a:extLst>
              <a:ext uri="{FF2B5EF4-FFF2-40B4-BE49-F238E27FC236}">
                <a16:creationId xmlns:a16="http://schemas.microsoft.com/office/drawing/2014/main" id="{0095D45C-D618-0710-ACD0-4D5E4E6FD74D}"/>
              </a:ext>
            </a:extLst>
          </p:cNvPr>
          <p:cNvSpPr txBox="1"/>
          <p:nvPr/>
        </p:nvSpPr>
        <p:spPr>
          <a:xfrm>
            <a:off x="9766650" y="5639611"/>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rgbClr val="FFFFFF"/>
                </a:solidFill>
                <a:latin typeface="Advent Pro SemiBold"/>
                <a:ea typeface="Advent Pro SemiBold"/>
                <a:cs typeface="Advent Pro SemiBold"/>
                <a:sym typeface="Advent Pro SemiBold"/>
              </a:rPr>
              <a:t>02</a:t>
            </a:r>
            <a:endParaRPr sz="1800" b="1" dirty="0">
              <a:solidFill>
                <a:srgbClr val="FFFFFF"/>
              </a:solidFill>
              <a:latin typeface="Advent Pro SemiBold"/>
              <a:ea typeface="Advent Pro SemiBold"/>
              <a:cs typeface="Advent Pro SemiBold"/>
              <a:sym typeface="Advent Pro SemiBold"/>
            </a:endParaRPr>
          </a:p>
        </p:txBody>
      </p:sp>
      <p:sp>
        <p:nvSpPr>
          <p:cNvPr id="85" name="Google Shape;795;p37">
            <a:extLst>
              <a:ext uri="{FF2B5EF4-FFF2-40B4-BE49-F238E27FC236}">
                <a16:creationId xmlns:a16="http://schemas.microsoft.com/office/drawing/2014/main" id="{A5F1AD47-A5A6-0739-3A8F-6884FE06CAED}"/>
              </a:ext>
            </a:extLst>
          </p:cNvPr>
          <p:cNvSpPr txBox="1"/>
          <p:nvPr/>
        </p:nvSpPr>
        <p:spPr>
          <a:xfrm>
            <a:off x="14210968" y="5669958"/>
            <a:ext cx="583500" cy="4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800" b="1" dirty="0">
                <a:solidFill>
                  <a:schemeClr val="bg1"/>
                </a:solidFill>
                <a:latin typeface="Advent Pro SemiBold"/>
                <a:ea typeface="Advent Pro SemiBold"/>
                <a:cs typeface="Advent Pro SemiBold"/>
                <a:sym typeface="Advent Pro SemiBold"/>
              </a:rPr>
              <a:t>04</a:t>
            </a:r>
            <a:endParaRPr sz="1800" b="1" dirty="0">
              <a:solidFill>
                <a:schemeClr val="bg1"/>
              </a:solidFill>
              <a:latin typeface="Advent Pro SemiBold"/>
              <a:ea typeface="Advent Pro SemiBold"/>
              <a:cs typeface="Advent Pro SemiBold"/>
              <a:sym typeface="Advent Pro SemiBold"/>
            </a:endParaRPr>
          </a:p>
        </p:txBody>
      </p:sp>
      <p:cxnSp>
        <p:nvCxnSpPr>
          <p:cNvPr id="92" name="Google Shape;784;p37">
            <a:extLst>
              <a:ext uri="{FF2B5EF4-FFF2-40B4-BE49-F238E27FC236}">
                <a16:creationId xmlns:a16="http://schemas.microsoft.com/office/drawing/2014/main" id="{7083BB56-9575-00E7-AB1F-D59660023365}"/>
              </a:ext>
            </a:extLst>
          </p:cNvPr>
          <p:cNvCxnSpPr/>
          <p:nvPr/>
        </p:nvCxnSpPr>
        <p:spPr>
          <a:xfrm flipH="1">
            <a:off x="16537316" y="4255192"/>
            <a:ext cx="300" cy="602100"/>
          </a:xfrm>
          <a:prstGeom prst="straightConnector1">
            <a:avLst/>
          </a:prstGeom>
          <a:noFill/>
          <a:ln w="9525" cap="flat" cmpd="sng">
            <a:solidFill>
              <a:schemeClr val="dk1"/>
            </a:solidFill>
            <a:prstDash val="dash"/>
            <a:round/>
            <a:headEnd type="none" w="med" len="med"/>
            <a:tailEnd type="none" w="med" len="med"/>
          </a:ln>
        </p:spPr>
      </p:cxnSp>
      <p:sp>
        <p:nvSpPr>
          <p:cNvPr id="93" name="Google Shape;781;p37">
            <a:extLst>
              <a:ext uri="{FF2B5EF4-FFF2-40B4-BE49-F238E27FC236}">
                <a16:creationId xmlns:a16="http://schemas.microsoft.com/office/drawing/2014/main" id="{3D58B3F1-3C9F-DFDB-D403-78F3CB0A473E}"/>
              </a:ext>
            </a:extLst>
          </p:cNvPr>
          <p:cNvSpPr/>
          <p:nvPr/>
        </p:nvSpPr>
        <p:spPr>
          <a:xfrm rot="8100000">
            <a:off x="16246271" y="3607832"/>
            <a:ext cx="582090" cy="582090"/>
          </a:xfrm>
          <a:prstGeom prst="teardrop">
            <a:avLst>
              <a:gd name="adj" fmla="val 100000"/>
            </a:avLst>
          </a:prstGeom>
          <a:solidFill>
            <a:srgbClr val="4A64B8"/>
          </a:solidFill>
          <a:ln>
            <a:noFill/>
          </a:ln>
          <a:effectLst>
            <a:outerShdw blurRad="42863" dist="9525" dir="5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TextBox 94">
            <a:extLst>
              <a:ext uri="{FF2B5EF4-FFF2-40B4-BE49-F238E27FC236}">
                <a16:creationId xmlns:a16="http://schemas.microsoft.com/office/drawing/2014/main" id="{B5C5082B-7067-6317-3FE1-1F82CDB5E472}"/>
              </a:ext>
            </a:extLst>
          </p:cNvPr>
          <p:cNvSpPr txBox="1"/>
          <p:nvPr/>
        </p:nvSpPr>
        <p:spPr>
          <a:xfrm>
            <a:off x="16293476" y="3717869"/>
            <a:ext cx="487680" cy="370768"/>
          </a:xfrm>
          <a:prstGeom prst="rect">
            <a:avLst/>
          </a:prstGeom>
          <a:noFill/>
        </p:spPr>
        <p:txBody>
          <a:bodyPr wrap="square">
            <a:spAutoFit/>
          </a:bodyPr>
          <a:lstStyle/>
          <a:p>
            <a:r>
              <a:rPr lang="en" sz="1800" b="1" dirty="0">
                <a:solidFill>
                  <a:schemeClr val="bg1"/>
                </a:solidFill>
                <a:latin typeface="Advent Pro SemiBold"/>
                <a:ea typeface="Advent Pro SemiBold"/>
                <a:cs typeface="Advent Pro SemiBold"/>
                <a:sym typeface="Advent Pro SemiBold"/>
              </a:rPr>
              <a:t>05</a:t>
            </a:r>
            <a:endParaRPr lang="en-US" dirty="0"/>
          </a:p>
        </p:txBody>
      </p:sp>
      <p:sp>
        <p:nvSpPr>
          <p:cNvPr id="96" name="Google Shape;788;p37">
            <a:extLst>
              <a:ext uri="{FF2B5EF4-FFF2-40B4-BE49-F238E27FC236}">
                <a16:creationId xmlns:a16="http://schemas.microsoft.com/office/drawing/2014/main" id="{AE9C7FD6-5E8F-27B4-9478-EC7F4A3E4447}"/>
              </a:ext>
            </a:extLst>
          </p:cNvPr>
          <p:cNvSpPr txBox="1"/>
          <p:nvPr/>
        </p:nvSpPr>
        <p:spPr>
          <a:xfrm>
            <a:off x="15560821" y="4814202"/>
            <a:ext cx="2063100" cy="768300"/>
          </a:xfrm>
          <a:prstGeom prst="rect">
            <a:avLst/>
          </a:prstGeom>
          <a:noFill/>
          <a:ln>
            <a:noFill/>
          </a:ln>
        </p:spPr>
        <p:txBody>
          <a:bodyPr spcFirstLastPara="1" wrap="square" lIns="91425" tIns="274300" rIns="91425" bIns="0" anchor="b" anchorCtr="0">
            <a:noAutofit/>
          </a:bodyPr>
          <a:lstStyle/>
          <a:p>
            <a:pPr marL="0" lvl="0" indent="0" algn="ctr" rtl="0">
              <a:spcBef>
                <a:spcPts val="0"/>
              </a:spcBef>
              <a:spcAft>
                <a:spcPts val="1600"/>
              </a:spcAft>
              <a:buNone/>
            </a:pPr>
            <a:r>
              <a:rPr lang="en-US" sz="2400" b="1" dirty="0"/>
              <a:t>Value Counts</a:t>
            </a:r>
            <a:endParaRPr sz="2400" b="1" dirty="0">
              <a:sym typeface="Roboto Slab Light"/>
            </a:endParaRPr>
          </a:p>
        </p:txBody>
      </p:sp>
      <p:sp>
        <p:nvSpPr>
          <p:cNvPr id="98" name="Google Shape;792;p37">
            <a:extLst>
              <a:ext uri="{FF2B5EF4-FFF2-40B4-BE49-F238E27FC236}">
                <a16:creationId xmlns:a16="http://schemas.microsoft.com/office/drawing/2014/main" id="{2E333007-0271-56F1-A873-1962F841D8A4}"/>
              </a:ext>
            </a:extLst>
          </p:cNvPr>
          <p:cNvSpPr txBox="1"/>
          <p:nvPr/>
        </p:nvSpPr>
        <p:spPr>
          <a:xfrm>
            <a:off x="10836322" y="5360909"/>
            <a:ext cx="2576080"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Statistical Analysis</a:t>
            </a:r>
            <a:endParaRPr sz="2400" b="1" dirty="0">
              <a:solidFill>
                <a:srgbClr val="4A64B8"/>
              </a:solidFill>
              <a:sym typeface="Roboto Slab Light"/>
            </a:endParaRPr>
          </a:p>
        </p:txBody>
      </p:sp>
      <p:sp>
        <p:nvSpPr>
          <p:cNvPr id="99" name="Google Shape;792;p37">
            <a:extLst>
              <a:ext uri="{FF2B5EF4-FFF2-40B4-BE49-F238E27FC236}">
                <a16:creationId xmlns:a16="http://schemas.microsoft.com/office/drawing/2014/main" id="{AB7EF605-F814-14F3-E89A-E5FF067C54CD}"/>
              </a:ext>
            </a:extLst>
          </p:cNvPr>
          <p:cNvSpPr txBox="1"/>
          <p:nvPr/>
        </p:nvSpPr>
        <p:spPr>
          <a:xfrm>
            <a:off x="6595574" y="5368816"/>
            <a:ext cx="2576080"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Data Dimensions</a:t>
            </a:r>
            <a:endParaRPr sz="2400" b="1" dirty="0">
              <a:solidFill>
                <a:srgbClr val="4A64B8"/>
              </a:solidFill>
              <a:sym typeface="Roboto Slab Light"/>
            </a:endParaRPr>
          </a:p>
        </p:txBody>
      </p:sp>
      <p:sp>
        <p:nvSpPr>
          <p:cNvPr id="100" name="Google Shape;792;p37">
            <a:extLst>
              <a:ext uri="{FF2B5EF4-FFF2-40B4-BE49-F238E27FC236}">
                <a16:creationId xmlns:a16="http://schemas.microsoft.com/office/drawing/2014/main" id="{A9F6C8BE-0F80-D530-E6F0-252CE7851E6D}"/>
              </a:ext>
            </a:extLst>
          </p:cNvPr>
          <p:cNvSpPr txBox="1"/>
          <p:nvPr/>
        </p:nvSpPr>
        <p:spPr>
          <a:xfrm>
            <a:off x="8804474" y="3422802"/>
            <a:ext cx="2507852"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Data types and non-null counts</a:t>
            </a:r>
            <a:endParaRPr lang="en-US" sz="2400" b="1" dirty="0">
              <a:solidFill>
                <a:srgbClr val="4A64B8"/>
              </a:solidFill>
              <a:sym typeface="Roboto Slab Light"/>
            </a:endParaRPr>
          </a:p>
        </p:txBody>
      </p:sp>
      <p:sp>
        <p:nvSpPr>
          <p:cNvPr id="102" name="Google Shape;792;p37">
            <a:extLst>
              <a:ext uri="{FF2B5EF4-FFF2-40B4-BE49-F238E27FC236}">
                <a16:creationId xmlns:a16="http://schemas.microsoft.com/office/drawing/2014/main" id="{8B1ABA52-627A-116F-A501-C513A8A3F541}"/>
              </a:ext>
            </a:extLst>
          </p:cNvPr>
          <p:cNvSpPr txBox="1"/>
          <p:nvPr/>
        </p:nvSpPr>
        <p:spPr>
          <a:xfrm>
            <a:off x="13210040" y="3779043"/>
            <a:ext cx="2576080"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Missing Values</a:t>
            </a:r>
          </a:p>
        </p:txBody>
      </p:sp>
      <p:sp>
        <p:nvSpPr>
          <p:cNvPr id="104" name="Google Shape;792;p37">
            <a:extLst>
              <a:ext uri="{FF2B5EF4-FFF2-40B4-BE49-F238E27FC236}">
                <a16:creationId xmlns:a16="http://schemas.microsoft.com/office/drawing/2014/main" id="{C19064EE-53F0-EA0F-AB3B-6E7A21D49DD9}"/>
              </a:ext>
            </a:extLst>
          </p:cNvPr>
          <p:cNvSpPr txBox="1"/>
          <p:nvPr/>
        </p:nvSpPr>
        <p:spPr>
          <a:xfrm>
            <a:off x="15275704" y="5368816"/>
            <a:ext cx="2622823" cy="524492"/>
          </a:xfrm>
          <a:prstGeom prst="rect">
            <a:avLst/>
          </a:prstGeom>
          <a:noFill/>
          <a:ln>
            <a:noFill/>
          </a:ln>
        </p:spPr>
        <p:txBody>
          <a:bodyPr spcFirstLastPara="1" wrap="square" lIns="91425" tIns="91425" rIns="91425" bIns="91425" anchor="t" anchorCtr="0">
            <a:noAutofit/>
          </a:bodyPr>
          <a:lstStyle/>
          <a:p>
            <a:pPr lvl="0" indent="0" algn="ctr">
              <a:spcBef>
                <a:spcPts val="0"/>
              </a:spcBef>
              <a:spcAft>
                <a:spcPts val="1600"/>
              </a:spcAft>
              <a:buNone/>
            </a:pPr>
            <a:r>
              <a:rPr lang="en-US" sz="2400" b="1" dirty="0">
                <a:solidFill>
                  <a:srgbClr val="4A64B8"/>
                </a:solidFill>
              </a:rPr>
              <a:t>Distribution of the target variable</a:t>
            </a:r>
          </a:p>
        </p:txBody>
      </p:sp>
      <p:pic>
        <p:nvPicPr>
          <p:cNvPr id="107" name="Picture 106" descr="A computer with graphs and charts&#10;&#10;AI-generated content may be incorrect.">
            <a:extLst>
              <a:ext uri="{FF2B5EF4-FFF2-40B4-BE49-F238E27FC236}">
                <a16:creationId xmlns:a16="http://schemas.microsoft.com/office/drawing/2014/main" id="{19709EF3-26FF-8A3F-72CC-1D6F18B96A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2" y="6116658"/>
            <a:ext cx="4724400" cy="4326175"/>
          </a:xfrm>
          <a:prstGeom prst="rect">
            <a:avLst/>
          </a:prstGeom>
        </p:spPr>
      </p:pic>
    </p:spTree>
    <p:extLst>
      <p:ext uri="{BB962C8B-B14F-4D97-AF65-F5344CB8AC3E}">
        <p14:creationId xmlns:p14="http://schemas.microsoft.com/office/powerpoint/2010/main" val="2504243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A64B8"/>
        </a:solidFill>
        <a:effectLst/>
      </p:bgPr>
    </p:bg>
    <p:spTree>
      <p:nvGrpSpPr>
        <p:cNvPr id="1" name=""/>
        <p:cNvGrpSpPr/>
        <p:nvPr/>
      </p:nvGrpSpPr>
      <p:grpSpPr>
        <a:xfrm>
          <a:off x="0" y="0"/>
          <a:ext cx="0" cy="0"/>
          <a:chOff x="0" y="0"/>
          <a:chExt cx="0" cy="0"/>
        </a:xfrm>
      </p:grpSpPr>
      <p:sp>
        <p:nvSpPr>
          <p:cNvPr id="2" name="Freeform 2"/>
          <p:cNvSpPr/>
          <p:nvPr/>
        </p:nvSpPr>
        <p:spPr>
          <a:xfrm>
            <a:off x="10800734" y="3147833"/>
            <a:ext cx="7177267" cy="7177267"/>
          </a:xfrm>
          <a:custGeom>
            <a:avLst/>
            <a:gdLst/>
            <a:ahLst/>
            <a:cxnLst/>
            <a:rect l="l" t="t" r="r" b="b"/>
            <a:pathLst>
              <a:path w="7177267" h="7177267">
                <a:moveTo>
                  <a:pt x="0" y="0"/>
                </a:moveTo>
                <a:lnTo>
                  <a:pt x="7177268" y="0"/>
                </a:lnTo>
                <a:lnTo>
                  <a:pt x="7177268" y="7177267"/>
                </a:lnTo>
                <a:lnTo>
                  <a:pt x="0" y="7177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3" name="Group 3"/>
          <p:cNvGrpSpPr/>
          <p:nvPr/>
        </p:nvGrpSpPr>
        <p:grpSpPr>
          <a:xfrm>
            <a:off x="738014" y="2582312"/>
            <a:ext cx="10062720" cy="1406779"/>
            <a:chOff x="0" y="0"/>
            <a:chExt cx="13416960" cy="1875705"/>
          </a:xfrm>
        </p:grpSpPr>
        <p:sp>
          <p:nvSpPr>
            <p:cNvPr id="4" name="Freeform 4"/>
            <p:cNvSpPr/>
            <p:nvPr/>
          </p:nvSpPr>
          <p:spPr>
            <a:xfrm>
              <a:off x="0" y="0"/>
              <a:ext cx="13416959" cy="1875705"/>
            </a:xfrm>
            <a:custGeom>
              <a:avLst/>
              <a:gdLst/>
              <a:ahLst/>
              <a:cxnLst/>
              <a:rect l="l" t="t" r="r" b="b"/>
              <a:pathLst>
                <a:path w="13416959" h="1875705">
                  <a:moveTo>
                    <a:pt x="0" y="0"/>
                  </a:moveTo>
                  <a:lnTo>
                    <a:pt x="13416959" y="0"/>
                  </a:lnTo>
                  <a:lnTo>
                    <a:pt x="13416959" y="1875705"/>
                  </a:lnTo>
                  <a:lnTo>
                    <a:pt x="0" y="1875705"/>
                  </a:lnTo>
                  <a:close/>
                </a:path>
              </a:pathLst>
            </a:custGeom>
            <a:solidFill>
              <a:srgbClr val="000000">
                <a:alpha val="0"/>
              </a:srgb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0"/>
              <a:ext cx="13416960" cy="1875705"/>
            </a:xfrm>
            <a:prstGeom prst="rect">
              <a:avLst/>
            </a:prstGeom>
          </p:spPr>
          <p:txBody>
            <a:bodyPr lIns="0" tIns="0" rIns="0" bIns="0" rtlCol="0" anchor="t"/>
            <a:lstStyle/>
            <a:p>
              <a:pPr marL="0" marR="0" lvl="0" indent="0" algn="l" defTabSz="914400" rtl="0" eaLnBrk="1" fontAlgn="auto" latinLnBrk="0" hangingPunct="1">
                <a:lnSpc>
                  <a:spcPts val="768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2311345" y="4607275"/>
            <a:ext cx="4156045" cy="3838675"/>
          </a:xfrm>
          <a:custGeom>
            <a:avLst/>
            <a:gdLst/>
            <a:ahLst/>
            <a:cxnLst/>
            <a:rect l="l" t="t" r="r" b="b"/>
            <a:pathLst>
              <a:path w="4156045" h="3838675">
                <a:moveTo>
                  <a:pt x="0" y="0"/>
                </a:moveTo>
                <a:lnTo>
                  <a:pt x="4156046" y="0"/>
                </a:lnTo>
                <a:lnTo>
                  <a:pt x="4156046" y="3838675"/>
                </a:lnTo>
                <a:lnTo>
                  <a:pt x="0" y="38386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38099" y="3467100"/>
            <a:ext cx="2621355" cy="524271"/>
          </a:xfrm>
          <a:custGeom>
            <a:avLst/>
            <a:gdLst/>
            <a:ahLst/>
            <a:cxnLst/>
            <a:rect l="l" t="t" r="r" b="b"/>
            <a:pathLst>
              <a:path w="2621355" h="524271">
                <a:moveTo>
                  <a:pt x="0" y="0"/>
                </a:moveTo>
                <a:lnTo>
                  <a:pt x="2621355" y="0"/>
                </a:lnTo>
                <a:lnTo>
                  <a:pt x="2621355" y="524271"/>
                </a:lnTo>
                <a:lnTo>
                  <a:pt x="0" y="5242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685800" y="5179071"/>
            <a:ext cx="2301588" cy="460318"/>
          </a:xfrm>
          <a:custGeom>
            <a:avLst/>
            <a:gdLst/>
            <a:ahLst/>
            <a:cxnLst/>
            <a:rect l="l" t="t" r="r" b="b"/>
            <a:pathLst>
              <a:path w="2301588" h="460318">
                <a:moveTo>
                  <a:pt x="0" y="0"/>
                </a:moveTo>
                <a:lnTo>
                  <a:pt x="2301588" y="0"/>
                </a:lnTo>
                <a:lnTo>
                  <a:pt x="2301588" y="460318"/>
                </a:lnTo>
                <a:lnTo>
                  <a:pt x="0" y="4603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1723184" y="6736467"/>
            <a:ext cx="2550389" cy="510078"/>
          </a:xfrm>
          <a:custGeom>
            <a:avLst/>
            <a:gdLst/>
            <a:ahLst/>
            <a:cxnLst/>
            <a:rect l="l" t="t" r="r" b="b"/>
            <a:pathLst>
              <a:path w="2550389" h="510078">
                <a:moveTo>
                  <a:pt x="0" y="0"/>
                </a:moveTo>
                <a:lnTo>
                  <a:pt x="2550389" y="0"/>
                </a:lnTo>
                <a:lnTo>
                  <a:pt x="2550389" y="510078"/>
                </a:lnTo>
                <a:lnTo>
                  <a:pt x="0" y="5100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10528534" y="2635767"/>
            <a:ext cx="7721668" cy="3819192"/>
          </a:xfrm>
          <a:prstGeom prst="rect">
            <a:avLst/>
          </a:prstGeom>
        </p:spPr>
        <p:txBody>
          <a:bodyPr lIns="0" tIns="0" rIns="0" bIns="0" rtlCol="0" anchor="t">
            <a:spAutoFit/>
          </a:bodyPr>
          <a:lstStyle/>
          <a:p>
            <a:pPr marL="0" marR="0" lvl="0" indent="0" algn="ctr" defTabSz="914400" rtl="0" eaLnBrk="1" fontAlgn="auto" latinLnBrk="0" hangingPunct="1">
              <a:lnSpc>
                <a:spcPts val="8612"/>
              </a:lnSpc>
              <a:spcBef>
                <a:spcPct val="0"/>
              </a:spcBef>
              <a:spcAft>
                <a:spcPts val="0"/>
              </a:spcAft>
              <a:buClrTx/>
              <a:buSzTx/>
              <a:buFontTx/>
              <a:buNone/>
              <a:tabLst/>
              <a:defRPr/>
            </a:pPr>
            <a:r>
              <a:rPr kumimoji="0" lang="en-US" sz="6151" b="1" i="0" u="none" strike="noStrike" kern="1200" cap="none" spc="0" normalizeH="0" baseline="0" noProof="0">
                <a:ln>
                  <a:noFill/>
                </a:ln>
                <a:solidFill>
                  <a:srgbClr val="FDE2AD"/>
                </a:solidFill>
                <a:effectLst/>
                <a:uLnTx/>
                <a:uFillTx/>
                <a:latin typeface="Now Bold"/>
                <a:ea typeface="Now Bold"/>
                <a:cs typeface="Now Bold"/>
                <a:sym typeface="Now Bold"/>
              </a:rPr>
              <a:t>Exploratory Data Analysis</a:t>
            </a:r>
          </a:p>
        </p:txBody>
      </p:sp>
      <p:sp>
        <p:nvSpPr>
          <p:cNvPr id="11" name="TextBox 11"/>
          <p:cNvSpPr txBox="1"/>
          <p:nvPr/>
        </p:nvSpPr>
        <p:spPr>
          <a:xfrm>
            <a:off x="277117" y="3503645"/>
            <a:ext cx="9077550" cy="977726"/>
          </a:xfrm>
          <a:prstGeom prst="rect">
            <a:avLst/>
          </a:prstGeom>
        </p:spPr>
        <p:txBody>
          <a:bodyPr lIns="0" tIns="0" rIns="0" bIns="0" rtlCol="0" anchor="t">
            <a:spAutoFit/>
          </a:bodyPr>
          <a:lstStyle/>
          <a:p>
            <a:pPr marL="0" marR="0" lvl="0" indent="0" algn="ctr" defTabSz="914400" rtl="0" eaLnBrk="1" fontAlgn="auto" latinLnBrk="0" hangingPunct="1">
              <a:lnSpc>
                <a:spcPts val="3856"/>
              </a:lnSpc>
              <a:spcBef>
                <a:spcPct val="0"/>
              </a:spcBef>
              <a:spcAft>
                <a:spcPts val="0"/>
              </a:spcAft>
              <a:buClrTx/>
              <a:buSzTx/>
              <a:buFontTx/>
              <a:buNone/>
              <a:tabLst/>
              <a:defRPr/>
            </a:pPr>
            <a:r>
              <a:rPr kumimoji="0" lang="en-US" sz="2754" b="1" i="0" u="none" strike="noStrike" kern="1200" cap="none" spc="0" normalizeH="0" baseline="0" noProof="0" dirty="0">
                <a:ln>
                  <a:noFill/>
                </a:ln>
                <a:solidFill>
                  <a:srgbClr val="28407E"/>
                </a:solidFill>
                <a:effectLst/>
                <a:uLnTx/>
                <a:uFillTx/>
                <a:latin typeface="Now Bold"/>
                <a:ea typeface="Now Bold"/>
                <a:cs typeface="Now Bold"/>
                <a:sym typeface="Now Bold"/>
              </a:rPr>
              <a:t>Objective:       </a:t>
            </a:r>
            <a:r>
              <a:rPr kumimoji="0" lang="en-US" sz="2754" b="1" i="0" u="none" strike="noStrike" kern="1200" cap="none" spc="0" normalizeH="0" baseline="0" noProof="0" dirty="0">
                <a:ln>
                  <a:noFill/>
                </a:ln>
                <a:solidFill>
                  <a:srgbClr val="FFFFFF"/>
                </a:solidFill>
                <a:effectLst/>
                <a:uLnTx/>
                <a:uFillTx/>
                <a:latin typeface="Now Bold"/>
                <a:ea typeface="Now Bold"/>
                <a:cs typeface="Now Bold"/>
                <a:sym typeface="Now Bold"/>
              </a:rPr>
              <a:t>Understand feature distributions and their relationship with heart disease risk.</a:t>
            </a:r>
          </a:p>
        </p:txBody>
      </p:sp>
      <p:sp>
        <p:nvSpPr>
          <p:cNvPr id="12" name="TextBox 12"/>
          <p:cNvSpPr txBox="1"/>
          <p:nvPr/>
        </p:nvSpPr>
        <p:spPr>
          <a:xfrm>
            <a:off x="1219200" y="5159790"/>
            <a:ext cx="9581534" cy="977785"/>
          </a:xfrm>
          <a:prstGeom prst="rect">
            <a:avLst/>
          </a:prstGeom>
        </p:spPr>
        <p:txBody>
          <a:bodyPr wrap="square" lIns="0" tIns="0" rIns="0" bIns="0" rtlCol="0" anchor="t">
            <a:spAutoFit/>
          </a:bodyPr>
          <a:lstStyle/>
          <a:p>
            <a:pPr marL="0" marR="0" lvl="0" indent="0" algn="ctr" defTabSz="914400" rtl="0" eaLnBrk="1" fontAlgn="auto" latinLnBrk="0" hangingPunct="1">
              <a:lnSpc>
                <a:spcPts val="3856"/>
              </a:lnSpc>
              <a:spcBef>
                <a:spcPts val="0"/>
              </a:spcBef>
              <a:spcAft>
                <a:spcPts val="0"/>
              </a:spcAft>
              <a:buClrTx/>
              <a:buSzTx/>
              <a:buFontTx/>
              <a:buNone/>
              <a:tabLst/>
              <a:defRPr/>
            </a:pPr>
            <a:r>
              <a:rPr kumimoji="0" lang="en-US" sz="2754" b="1" i="0" u="none" strike="noStrike" kern="1200" cap="none" spc="0" normalizeH="0" baseline="0" noProof="0" dirty="0">
                <a:ln>
                  <a:noFill/>
                </a:ln>
                <a:solidFill>
                  <a:srgbClr val="09427D"/>
                </a:solidFill>
                <a:effectLst/>
                <a:uLnTx/>
                <a:uFillTx/>
                <a:latin typeface="Now Bold"/>
                <a:ea typeface="Now Bold"/>
                <a:cs typeface="Now Bold"/>
                <a:sym typeface="Now Bold"/>
              </a:rPr>
              <a:t>Focus:       </a:t>
            </a:r>
            <a:r>
              <a:rPr kumimoji="0" lang="en-US" sz="2754" b="1" i="0" u="none" strike="noStrike" kern="1200" cap="none" spc="0" normalizeH="0" baseline="0" noProof="0" dirty="0">
                <a:ln>
                  <a:noFill/>
                </a:ln>
                <a:solidFill>
                  <a:srgbClr val="FFFFFF"/>
                </a:solidFill>
                <a:effectLst/>
                <a:uLnTx/>
                <a:uFillTx/>
                <a:latin typeface="Now Bold"/>
                <a:ea typeface="Now Bold"/>
                <a:cs typeface="Now Bold"/>
                <a:sym typeface="Now Bold"/>
              </a:rPr>
              <a:t> Binary feature prevalence, correlation, and age-based trends.</a:t>
            </a:r>
          </a:p>
        </p:txBody>
      </p:sp>
      <p:sp>
        <p:nvSpPr>
          <p:cNvPr id="13" name="TextBox 13"/>
          <p:cNvSpPr txBox="1"/>
          <p:nvPr/>
        </p:nvSpPr>
        <p:spPr>
          <a:xfrm>
            <a:off x="1723184" y="6764059"/>
            <a:ext cx="2861164" cy="482485"/>
          </a:xfrm>
          <a:prstGeom prst="rect">
            <a:avLst/>
          </a:prstGeom>
        </p:spPr>
        <p:txBody>
          <a:bodyPr lIns="0" tIns="0" rIns="0" bIns="0" rtlCol="0" anchor="t">
            <a:spAutoFit/>
          </a:bodyPr>
          <a:lstStyle/>
          <a:p>
            <a:pPr marL="0" marR="0" lvl="0" indent="0" algn="ctr" defTabSz="914400" rtl="0" eaLnBrk="1" fontAlgn="auto" latinLnBrk="0" hangingPunct="1">
              <a:lnSpc>
                <a:spcPts val="3856"/>
              </a:lnSpc>
              <a:spcBef>
                <a:spcPts val="0"/>
              </a:spcBef>
              <a:spcAft>
                <a:spcPts val="0"/>
              </a:spcAft>
              <a:buClrTx/>
              <a:buSzTx/>
              <a:buFontTx/>
              <a:buNone/>
              <a:tabLst/>
              <a:defRPr/>
            </a:pPr>
            <a:r>
              <a:rPr kumimoji="0" lang="en-US" sz="2754" b="1" i="0" u="none" strike="noStrike" kern="1200" cap="none" spc="0" normalizeH="0" baseline="0" noProof="0">
                <a:ln>
                  <a:noFill/>
                </a:ln>
                <a:solidFill>
                  <a:srgbClr val="28407E"/>
                </a:solidFill>
                <a:effectLst/>
                <a:uLnTx/>
                <a:uFillTx/>
                <a:latin typeface="Now Bold"/>
                <a:ea typeface="Now Bold"/>
                <a:cs typeface="Now Bold"/>
                <a:sym typeface="Now Bold"/>
              </a:rPr>
              <a:t>Tools used:</a:t>
            </a:r>
          </a:p>
        </p:txBody>
      </p:sp>
      <p:sp>
        <p:nvSpPr>
          <p:cNvPr id="14" name="TextBox 14"/>
          <p:cNvSpPr txBox="1"/>
          <p:nvPr/>
        </p:nvSpPr>
        <p:spPr>
          <a:xfrm>
            <a:off x="2685434" y="7189395"/>
            <a:ext cx="9220538" cy="2454160"/>
          </a:xfrm>
          <a:prstGeom prst="rect">
            <a:avLst/>
          </a:prstGeom>
        </p:spPr>
        <p:txBody>
          <a:bodyPr lIns="0" tIns="0" rIns="0" bIns="0" rtlCol="0" anchor="t">
            <a:spAutoFit/>
          </a:bodyPr>
          <a:lstStyle/>
          <a:p>
            <a:pPr marL="594700" marR="0" lvl="1" indent="-297350" algn="l" defTabSz="914400" rtl="0" eaLnBrk="1" fontAlgn="auto" latinLnBrk="0" hangingPunct="1">
              <a:lnSpc>
                <a:spcPts val="3856"/>
              </a:lnSpc>
              <a:spcBef>
                <a:spcPts val="0"/>
              </a:spcBef>
              <a:spcAft>
                <a:spcPts val="0"/>
              </a:spcAft>
              <a:buClrTx/>
              <a:buSzTx/>
              <a:buFont typeface="Arial"/>
              <a:buChar char="•"/>
              <a:tabLst/>
              <a:defRPr/>
            </a:pPr>
            <a:r>
              <a:rPr kumimoji="0" lang="en-US" sz="2754" b="1" i="0" u="none" strike="noStrike" kern="1200" cap="none" spc="0" normalizeH="0" baseline="0" noProof="0">
                <a:ln>
                  <a:noFill/>
                </a:ln>
                <a:solidFill>
                  <a:srgbClr val="FFFFFF"/>
                </a:solidFill>
                <a:effectLst/>
                <a:uLnTx/>
                <a:uFillTx/>
                <a:latin typeface="Now Bold"/>
                <a:ea typeface="Now Bold"/>
                <a:cs typeface="Now Bold"/>
                <a:sym typeface="Now Bold"/>
              </a:rPr>
              <a:t>Count plots</a:t>
            </a:r>
          </a:p>
          <a:p>
            <a:pPr marL="594700" marR="0" lvl="1" indent="-297350" algn="l" defTabSz="914400" rtl="0" eaLnBrk="1" fontAlgn="auto" latinLnBrk="0" hangingPunct="1">
              <a:lnSpc>
                <a:spcPts val="3856"/>
              </a:lnSpc>
              <a:spcBef>
                <a:spcPts val="0"/>
              </a:spcBef>
              <a:spcAft>
                <a:spcPts val="0"/>
              </a:spcAft>
              <a:buClrTx/>
              <a:buSzTx/>
              <a:buFont typeface="Arial"/>
              <a:buChar char="•"/>
              <a:tabLst/>
              <a:defRPr/>
            </a:pPr>
            <a:r>
              <a:rPr kumimoji="0" lang="en-US" sz="2754" b="1" i="0" u="none" strike="noStrike" kern="1200" cap="none" spc="0" normalizeH="0" baseline="0" noProof="0">
                <a:ln>
                  <a:noFill/>
                </a:ln>
                <a:solidFill>
                  <a:srgbClr val="FFFFFF"/>
                </a:solidFill>
                <a:effectLst/>
                <a:uLnTx/>
                <a:uFillTx/>
                <a:latin typeface="Now Bold"/>
                <a:ea typeface="Now Bold"/>
                <a:cs typeface="Now Bold"/>
                <a:sym typeface="Now Bold"/>
              </a:rPr>
              <a:t>Stacked bar charts</a:t>
            </a:r>
          </a:p>
          <a:p>
            <a:pPr marL="594700" marR="0" lvl="1" indent="-297350" algn="l" defTabSz="914400" rtl="0" eaLnBrk="1" fontAlgn="auto" latinLnBrk="0" hangingPunct="1">
              <a:lnSpc>
                <a:spcPts val="3856"/>
              </a:lnSpc>
              <a:spcBef>
                <a:spcPts val="0"/>
              </a:spcBef>
              <a:spcAft>
                <a:spcPts val="0"/>
              </a:spcAft>
              <a:buClrTx/>
              <a:buSzTx/>
              <a:buFont typeface="Arial"/>
              <a:buChar char="•"/>
              <a:tabLst/>
              <a:defRPr/>
            </a:pPr>
            <a:r>
              <a:rPr kumimoji="0" lang="en-US" sz="2754" b="1" i="0" u="none" strike="noStrike" kern="1200" cap="none" spc="0" normalizeH="0" baseline="0" noProof="0">
                <a:ln>
                  <a:noFill/>
                </a:ln>
                <a:solidFill>
                  <a:srgbClr val="FFFFFF"/>
                </a:solidFill>
                <a:effectLst/>
                <a:uLnTx/>
                <a:uFillTx/>
                <a:latin typeface="Now Bold"/>
                <a:ea typeface="Now Bold"/>
                <a:cs typeface="Now Bold"/>
                <a:sym typeface="Now Bold"/>
              </a:rPr>
              <a:t>Correlation heatmap</a:t>
            </a:r>
          </a:p>
          <a:p>
            <a:pPr marL="594700" marR="0" lvl="1" indent="-297350" algn="l" defTabSz="914400" rtl="0" eaLnBrk="1" fontAlgn="auto" latinLnBrk="0" hangingPunct="1">
              <a:lnSpc>
                <a:spcPts val="3856"/>
              </a:lnSpc>
              <a:spcBef>
                <a:spcPts val="0"/>
              </a:spcBef>
              <a:spcAft>
                <a:spcPts val="0"/>
              </a:spcAft>
              <a:buClrTx/>
              <a:buSzTx/>
              <a:buFont typeface="Arial"/>
              <a:buChar char="•"/>
              <a:tabLst/>
              <a:defRPr/>
            </a:pPr>
            <a:r>
              <a:rPr kumimoji="0" lang="en-US" sz="2754" b="1" i="0" u="none" strike="noStrike" kern="1200" cap="none" spc="0" normalizeH="0" baseline="0" noProof="0">
                <a:ln>
                  <a:noFill/>
                </a:ln>
                <a:solidFill>
                  <a:srgbClr val="FFFFFF"/>
                </a:solidFill>
                <a:effectLst/>
                <a:uLnTx/>
                <a:uFillTx/>
                <a:latin typeface="Now Bold"/>
                <a:ea typeface="Now Bold"/>
                <a:cs typeface="Now Bold"/>
                <a:sym typeface="Now Bold"/>
              </a:rPr>
              <a:t>Boxplot and histograms (Age vs Heart Risk)</a:t>
            </a:r>
          </a:p>
          <a:p>
            <a:pPr marL="0" marR="0" lvl="0" indent="0" algn="l" defTabSz="914400" rtl="0" eaLnBrk="1" fontAlgn="auto" latinLnBrk="0" hangingPunct="1">
              <a:lnSpc>
                <a:spcPts val="3856"/>
              </a:lnSpc>
              <a:spcBef>
                <a:spcPts val="0"/>
              </a:spcBef>
              <a:spcAft>
                <a:spcPts val="0"/>
              </a:spcAft>
              <a:buClrTx/>
              <a:buSzTx/>
              <a:buFontTx/>
              <a:buNone/>
              <a:tabLst/>
              <a:defRPr/>
            </a:pPr>
            <a:endParaRPr kumimoji="0" lang="en-US" sz="2754" b="1" i="0" u="none" strike="noStrike" kern="1200" cap="none" spc="0" normalizeH="0" baseline="0" noProof="0">
              <a:ln>
                <a:noFill/>
              </a:ln>
              <a:solidFill>
                <a:srgbClr val="FFFFFF"/>
              </a:solidFill>
              <a:effectLst/>
              <a:uLnTx/>
              <a:uFillTx/>
              <a:latin typeface="Now Bold"/>
              <a:ea typeface="Now Bold"/>
              <a:cs typeface="Now Bold"/>
              <a:sym typeface="Now Bold"/>
            </a:endParaRPr>
          </a:p>
        </p:txBody>
      </p:sp>
      <p:grpSp>
        <p:nvGrpSpPr>
          <p:cNvPr id="16" name="Group 15">
            <a:extLst>
              <a:ext uri="{FF2B5EF4-FFF2-40B4-BE49-F238E27FC236}">
                <a16:creationId xmlns:a16="http://schemas.microsoft.com/office/drawing/2014/main" id="{9B59149F-3A23-BA66-9DED-9EE78C81FA19}"/>
              </a:ext>
            </a:extLst>
          </p:cNvPr>
          <p:cNvGrpSpPr/>
          <p:nvPr/>
        </p:nvGrpSpPr>
        <p:grpSpPr>
          <a:xfrm>
            <a:off x="13841116" y="1669581"/>
            <a:ext cx="1052959" cy="1222219"/>
            <a:chOff x="9354313" y="1526525"/>
            <a:chExt cx="1284310" cy="1561760"/>
          </a:xfrm>
        </p:grpSpPr>
        <p:sp>
          <p:nvSpPr>
            <p:cNvPr id="17" name="Rectangle: Rounded Corners 16">
              <a:extLst>
                <a:ext uri="{FF2B5EF4-FFF2-40B4-BE49-F238E27FC236}">
                  <a16:creationId xmlns:a16="http://schemas.microsoft.com/office/drawing/2014/main" id="{B8F75FF4-734D-AC80-5C17-37A085D0143F}"/>
                </a:ext>
              </a:extLst>
            </p:cNvPr>
            <p:cNvSpPr/>
            <p:nvPr/>
          </p:nvSpPr>
          <p:spPr>
            <a:xfrm>
              <a:off x="9354313" y="1526525"/>
              <a:ext cx="1284310" cy="1373938"/>
            </a:xfrm>
            <a:prstGeom prst="roundRect">
              <a:avLst/>
            </a:prstGeom>
            <a:solidFill>
              <a:srgbClr val="5C73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19024D72-C678-D2F0-24AC-B1E6B2E9D232}"/>
                </a:ext>
              </a:extLst>
            </p:cNvPr>
            <p:cNvSpPr/>
            <p:nvPr/>
          </p:nvSpPr>
          <p:spPr>
            <a:xfrm>
              <a:off x="9489295" y="1650335"/>
              <a:ext cx="1004568" cy="1191928"/>
            </a:xfrm>
            <a:prstGeom prst="roundRect">
              <a:avLst/>
            </a:prstGeom>
            <a:solidFill>
              <a:srgbClr val="6C8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6EF8D142-7BFD-301A-C4C1-88FA9B87085F}"/>
                </a:ext>
              </a:extLst>
            </p:cNvPr>
            <p:cNvSpPr txBox="1"/>
            <p:nvPr/>
          </p:nvSpPr>
          <p:spPr>
            <a:xfrm>
              <a:off x="9609546" y="1672480"/>
              <a:ext cx="710086" cy="1415805"/>
            </a:xfrm>
            <a:prstGeom prst="rect">
              <a:avLst/>
            </a:prstGeom>
            <a:noFill/>
          </p:spPr>
          <p:txBody>
            <a:bodyPr wrap="square" rtlCol="0">
              <a:spAutoFit/>
            </a:bodyPr>
            <a:lstStyle/>
            <a:p>
              <a:r>
                <a:rPr lang="en-US" sz="6600" b="1" dirty="0">
                  <a:solidFill>
                    <a:schemeClr val="bg1"/>
                  </a:solidFill>
                  <a:latin typeface="Dubai" panose="020B0503030403030204" pitchFamily="34" charset="-78"/>
                  <a:cs typeface="Dubai" panose="020B0503030403030204" pitchFamily="34" charset="-78"/>
                </a:rPr>
                <a:t>5</a:t>
              </a:r>
            </a:p>
          </p:txBody>
        </p:sp>
      </p:grpSp>
      <p:pic>
        <p:nvPicPr>
          <p:cNvPr id="20" name="Picture 19" descr="A black background with white text&#10;&#10;AI-generated content may be incorrect.">
            <a:extLst>
              <a:ext uri="{FF2B5EF4-FFF2-40B4-BE49-F238E27FC236}">
                <a16:creationId xmlns:a16="http://schemas.microsoft.com/office/drawing/2014/main" id="{20625E5C-9521-E155-6ED0-5F32402EF2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67794" y="-85525"/>
            <a:ext cx="2920206" cy="1644076"/>
          </a:xfrm>
          <a:prstGeom prst="rect">
            <a:avLst/>
          </a:prstGeom>
        </p:spPr>
      </p:pic>
      <p:pic>
        <p:nvPicPr>
          <p:cNvPr id="21" name="Picture 20" descr="A logo of a globe with a graduation cap&#10;&#10;AI-generated content may be incorrect.">
            <a:extLst>
              <a:ext uri="{FF2B5EF4-FFF2-40B4-BE49-F238E27FC236}">
                <a16:creationId xmlns:a16="http://schemas.microsoft.com/office/drawing/2014/main" id="{EA3B6A69-61F1-9577-49E3-12655433D7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25" y="63605"/>
            <a:ext cx="1651416" cy="164407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271C94C15C9D4E8454BD278DC33E8D" ma:contentTypeVersion="8" ma:contentTypeDescription="Create a new document." ma:contentTypeScope="" ma:versionID="8c2acc586059d9f8d04cc3b683a0c58e">
  <xsd:schema xmlns:xsd="http://www.w3.org/2001/XMLSchema" xmlns:xs="http://www.w3.org/2001/XMLSchema" xmlns:p="http://schemas.microsoft.com/office/2006/metadata/properties" xmlns:ns2="0ff9746d-93b2-4f5f-b826-114a40b91b9a" targetNamespace="http://schemas.microsoft.com/office/2006/metadata/properties" ma:root="true" ma:fieldsID="085e2fff036cd166b7238e16d09cb82e" ns2:_="">
    <xsd:import namespace="0ff9746d-93b2-4f5f-b826-114a40b91b9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f9746d-93b2-4f5f-b826-114a40b91b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551AB2-8299-4D6A-B4F9-8E28A9856A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f9746d-93b2-4f5f-b826-114a40b91b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9D9DA5C-77B1-4671-8C05-C5FE10AF237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63FAB9D-6F41-4FF1-AAD5-6C99A08B13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1620</TotalTime>
  <Words>1389</Words>
  <Application>Microsoft Office PowerPoint</Application>
  <PresentationFormat>Custom</PresentationFormat>
  <Paragraphs>313</Paragraphs>
  <Slides>29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Courier New</vt:lpstr>
      <vt:lpstr>Aptos</vt:lpstr>
      <vt:lpstr>Dubai</vt:lpstr>
      <vt:lpstr>Now</vt:lpstr>
      <vt:lpstr>Arial</vt:lpstr>
      <vt:lpstr>Roboto Slab Light</vt:lpstr>
      <vt:lpstr>Now Bold</vt:lpstr>
      <vt:lpstr>Calibri</vt:lpstr>
      <vt:lpstr>Advent Pro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Vaccines Medical Presentation in Blue White Red Illustrative Style</dc:title>
  <dc:creator>Dell</dc:creator>
  <cp:lastModifiedBy>مازن مصطفى ابواليزيد على شاهين</cp:lastModifiedBy>
  <cp:revision>22</cp:revision>
  <dcterms:created xsi:type="dcterms:W3CDTF">2006-08-16T00:00:00Z</dcterms:created>
  <dcterms:modified xsi:type="dcterms:W3CDTF">2025-05-13T23:00:00Z</dcterms:modified>
  <dc:identifier>DAGXx2pRBQQ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0x0101006A271C94C15C9D4E8454BD278DC33E8D</vt:lpwstr>
  </property>
</Properties>
</file>